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Lst>
  <p:sldIdLst>
    <p:sldId id="256" r:id="rId5"/>
    <p:sldId id="257" r:id="rId6"/>
    <p:sldId id="258" r:id="rId7"/>
    <p:sldId id="270" r:id="rId8"/>
    <p:sldId id="260" r:id="rId9"/>
    <p:sldId id="261" r:id="rId10"/>
    <p:sldId id="262" r:id="rId11"/>
    <p:sldId id="263" r:id="rId12"/>
    <p:sldId id="264" r:id="rId13"/>
    <p:sldId id="265" r:id="rId14"/>
    <p:sldId id="266" r:id="rId15"/>
    <p:sldId id="267" r:id="rId16"/>
    <p:sldId id="269" r:id="rId17"/>
    <p:sldId id="268" r:id="rId18"/>
    <p:sldId id="25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ject Description" id="{D6C79517-AA93-4E50-BD51-45B8DF71E4BC}">
          <p14:sldIdLst>
            <p14:sldId id="256"/>
            <p14:sldId id="257"/>
            <p14:sldId id="258"/>
            <p14:sldId id="270"/>
          </p14:sldIdLst>
        </p14:section>
        <p14:section name="Analysis" id="{38F39569-C825-492B-BCD9-BE767243087F}">
          <p14:sldIdLst>
            <p14:sldId id="260"/>
            <p14:sldId id="261"/>
            <p14:sldId id="262"/>
            <p14:sldId id="263"/>
            <p14:sldId id="264"/>
          </p14:sldIdLst>
        </p14:section>
        <p14:section name="Building Dashboard" id="{BE85FC99-3024-4E46-B346-D2E0D3FC2437}">
          <p14:sldIdLst>
            <p14:sldId id="265"/>
            <p14:sldId id="266"/>
            <p14:sldId id="267"/>
            <p14:sldId id="269"/>
            <p14:sldId id="268"/>
            <p14:sldId id="25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6" d="100"/>
          <a:sy n="106" d="100"/>
        </p:scale>
        <p:origin x="79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fld id="{0CA13C81-F6D3-44C7-96A1-730D574B1FF7}" type="datetimeFigureOut">
              <a:rPr lang="en-US" smtClean="0"/>
              <a:t>6/23/2023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26C8C7-5F04-417C-8421-C6F9A6FF97C0}" type="slidenum">
              <a:rPr lang="en-US" smtClean="0"/>
              <a:t>‹#›</a:t>
            </a:fld>
            <a:endParaRPr lang="en-US"/>
          </a:p>
        </p:txBody>
      </p:sp>
    </p:spTree>
    <p:extLst>
      <p:ext uri="{BB962C8B-B14F-4D97-AF65-F5344CB8AC3E}">
        <p14:creationId xmlns:p14="http://schemas.microsoft.com/office/powerpoint/2010/main" val="4284750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A13C81-F6D3-44C7-96A1-730D574B1FF7}" type="datetimeFigureOut">
              <a:rPr lang="en-US" smtClean="0"/>
              <a:t>6/23/2023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26C8C7-5F04-417C-8421-C6F9A6FF97C0}" type="slidenum">
              <a:rPr lang="en-US" smtClean="0"/>
              <a:t>‹#›</a:t>
            </a:fld>
            <a:endParaRPr lang="en-US"/>
          </a:p>
        </p:txBody>
      </p:sp>
    </p:spTree>
    <p:extLst>
      <p:ext uri="{BB962C8B-B14F-4D97-AF65-F5344CB8AC3E}">
        <p14:creationId xmlns:p14="http://schemas.microsoft.com/office/powerpoint/2010/main" val="402137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A13C81-F6D3-44C7-96A1-730D574B1FF7}" type="datetimeFigureOut">
              <a:rPr lang="en-US" smtClean="0"/>
              <a:t>6/23/2023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26C8C7-5F04-417C-8421-C6F9A6FF97C0}" type="slidenum">
              <a:rPr lang="en-US" smtClean="0"/>
              <a:t>‹#›</a:t>
            </a:fld>
            <a:endParaRPr lang="en-US"/>
          </a:p>
        </p:txBody>
      </p:sp>
    </p:spTree>
    <p:extLst>
      <p:ext uri="{BB962C8B-B14F-4D97-AF65-F5344CB8AC3E}">
        <p14:creationId xmlns:p14="http://schemas.microsoft.com/office/powerpoint/2010/main" val="281987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A13C81-F6D3-44C7-96A1-730D574B1FF7}" type="datetimeFigureOut">
              <a:rPr lang="en-US" smtClean="0"/>
              <a:t>6/23/2023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26C8C7-5F04-417C-8421-C6F9A6FF97C0}"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5574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A13C81-F6D3-44C7-96A1-730D574B1FF7}" type="datetimeFigureOut">
              <a:rPr lang="en-US" smtClean="0"/>
              <a:t>6/23/2023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26C8C7-5F04-417C-8421-C6F9A6FF97C0}" type="slidenum">
              <a:rPr lang="en-US" smtClean="0"/>
              <a:t>‹#›</a:t>
            </a:fld>
            <a:endParaRPr lang="en-US"/>
          </a:p>
        </p:txBody>
      </p:sp>
    </p:spTree>
    <p:extLst>
      <p:ext uri="{BB962C8B-B14F-4D97-AF65-F5344CB8AC3E}">
        <p14:creationId xmlns:p14="http://schemas.microsoft.com/office/powerpoint/2010/main" val="35508095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CA13C81-F6D3-44C7-96A1-730D574B1FF7}" type="datetimeFigureOut">
              <a:rPr lang="en-US" smtClean="0"/>
              <a:t>6/23/2023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26C8C7-5F04-417C-8421-C6F9A6FF97C0}" type="slidenum">
              <a:rPr lang="en-US" smtClean="0"/>
              <a:t>‹#›</a:t>
            </a:fld>
            <a:endParaRPr lang="en-US"/>
          </a:p>
        </p:txBody>
      </p:sp>
    </p:spTree>
    <p:extLst>
      <p:ext uri="{BB962C8B-B14F-4D97-AF65-F5344CB8AC3E}">
        <p14:creationId xmlns:p14="http://schemas.microsoft.com/office/powerpoint/2010/main" val="1952773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CA13C81-F6D3-44C7-96A1-730D574B1FF7}" type="datetimeFigureOut">
              <a:rPr lang="en-US" smtClean="0"/>
              <a:t>6/23/2023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26C8C7-5F04-417C-8421-C6F9A6FF97C0}" type="slidenum">
              <a:rPr lang="en-US" smtClean="0"/>
              <a:t>‹#›</a:t>
            </a:fld>
            <a:endParaRPr lang="en-US"/>
          </a:p>
        </p:txBody>
      </p:sp>
    </p:spTree>
    <p:extLst>
      <p:ext uri="{BB962C8B-B14F-4D97-AF65-F5344CB8AC3E}">
        <p14:creationId xmlns:p14="http://schemas.microsoft.com/office/powerpoint/2010/main" val="543596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A13C81-F6D3-44C7-96A1-730D574B1FF7}" type="datetimeFigureOut">
              <a:rPr lang="en-US" smtClean="0"/>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6C8C7-5F04-417C-8421-C6F9A6FF97C0}" type="slidenum">
              <a:rPr lang="en-US" smtClean="0"/>
              <a:t>‹#›</a:t>
            </a:fld>
            <a:endParaRPr lang="en-US"/>
          </a:p>
        </p:txBody>
      </p:sp>
    </p:spTree>
    <p:extLst>
      <p:ext uri="{BB962C8B-B14F-4D97-AF65-F5344CB8AC3E}">
        <p14:creationId xmlns:p14="http://schemas.microsoft.com/office/powerpoint/2010/main" val="3747463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A13C81-F6D3-44C7-96A1-730D574B1FF7}" type="datetimeFigureOut">
              <a:rPr lang="en-US" smtClean="0"/>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6C8C7-5F04-417C-8421-C6F9A6FF97C0}" type="slidenum">
              <a:rPr lang="en-US" smtClean="0"/>
              <a:t>‹#›</a:t>
            </a:fld>
            <a:endParaRPr lang="en-US"/>
          </a:p>
        </p:txBody>
      </p:sp>
    </p:spTree>
    <p:extLst>
      <p:ext uri="{BB962C8B-B14F-4D97-AF65-F5344CB8AC3E}">
        <p14:creationId xmlns:p14="http://schemas.microsoft.com/office/powerpoint/2010/main" val="710219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A13C81-F6D3-44C7-96A1-730D574B1FF7}" type="datetimeFigureOut">
              <a:rPr lang="en-US" smtClean="0"/>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6C8C7-5F04-417C-8421-C6F9A6FF97C0}" type="slidenum">
              <a:rPr lang="en-US" smtClean="0"/>
              <a:t>‹#›</a:t>
            </a:fld>
            <a:endParaRPr lang="en-US"/>
          </a:p>
        </p:txBody>
      </p:sp>
    </p:spTree>
    <p:extLst>
      <p:ext uri="{BB962C8B-B14F-4D97-AF65-F5344CB8AC3E}">
        <p14:creationId xmlns:p14="http://schemas.microsoft.com/office/powerpoint/2010/main" val="1921112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A13C81-F6D3-44C7-96A1-730D574B1FF7}" type="datetimeFigureOut">
              <a:rPr lang="en-US" smtClean="0"/>
              <a:t>6/23/2023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26C8C7-5F04-417C-8421-C6F9A6FF97C0}" type="slidenum">
              <a:rPr lang="en-US" smtClean="0"/>
              <a:t>‹#›</a:t>
            </a:fld>
            <a:endParaRPr lang="en-US"/>
          </a:p>
        </p:txBody>
      </p:sp>
    </p:spTree>
    <p:extLst>
      <p:ext uri="{BB962C8B-B14F-4D97-AF65-F5344CB8AC3E}">
        <p14:creationId xmlns:p14="http://schemas.microsoft.com/office/powerpoint/2010/main" val="2571864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A13C81-F6D3-44C7-96A1-730D574B1FF7}" type="datetimeFigureOut">
              <a:rPr lang="en-US" smtClean="0"/>
              <a:t>6/23/2023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26C8C7-5F04-417C-8421-C6F9A6FF97C0}" type="slidenum">
              <a:rPr lang="en-US" smtClean="0"/>
              <a:t>‹#›</a:t>
            </a:fld>
            <a:endParaRPr lang="en-US"/>
          </a:p>
        </p:txBody>
      </p:sp>
    </p:spTree>
    <p:extLst>
      <p:ext uri="{BB962C8B-B14F-4D97-AF65-F5344CB8AC3E}">
        <p14:creationId xmlns:p14="http://schemas.microsoft.com/office/powerpoint/2010/main" val="324914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A13C81-F6D3-44C7-96A1-730D574B1FF7}" type="datetimeFigureOut">
              <a:rPr lang="en-US" smtClean="0"/>
              <a:t>6/23/2023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26C8C7-5F04-417C-8421-C6F9A6FF97C0}" type="slidenum">
              <a:rPr lang="en-US" smtClean="0"/>
              <a:t>‹#›</a:t>
            </a:fld>
            <a:endParaRPr lang="en-US"/>
          </a:p>
        </p:txBody>
      </p:sp>
    </p:spTree>
    <p:extLst>
      <p:ext uri="{BB962C8B-B14F-4D97-AF65-F5344CB8AC3E}">
        <p14:creationId xmlns:p14="http://schemas.microsoft.com/office/powerpoint/2010/main" val="298056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A13C81-F6D3-44C7-96A1-730D574B1FF7}" type="datetimeFigureOut">
              <a:rPr lang="en-US" smtClean="0"/>
              <a:t>6/23/2023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26C8C7-5F04-417C-8421-C6F9A6FF97C0}" type="slidenum">
              <a:rPr lang="en-US" smtClean="0"/>
              <a:t>‹#›</a:t>
            </a:fld>
            <a:endParaRPr lang="en-US"/>
          </a:p>
        </p:txBody>
      </p:sp>
    </p:spTree>
    <p:extLst>
      <p:ext uri="{BB962C8B-B14F-4D97-AF65-F5344CB8AC3E}">
        <p14:creationId xmlns:p14="http://schemas.microsoft.com/office/powerpoint/2010/main" val="3353893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13C81-F6D3-44C7-96A1-730D574B1FF7}" type="datetimeFigureOut">
              <a:rPr lang="en-US" smtClean="0"/>
              <a:t>6/23/2023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26C8C7-5F04-417C-8421-C6F9A6FF97C0}" type="slidenum">
              <a:rPr lang="en-US" smtClean="0"/>
              <a:t>‹#›</a:t>
            </a:fld>
            <a:endParaRPr lang="en-US"/>
          </a:p>
        </p:txBody>
      </p:sp>
    </p:spTree>
    <p:extLst>
      <p:ext uri="{BB962C8B-B14F-4D97-AF65-F5344CB8AC3E}">
        <p14:creationId xmlns:p14="http://schemas.microsoft.com/office/powerpoint/2010/main" val="1412225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A13C81-F6D3-44C7-96A1-730D574B1FF7}" type="datetimeFigureOut">
              <a:rPr lang="en-US" smtClean="0"/>
              <a:t>6/23/2023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26C8C7-5F04-417C-8421-C6F9A6FF97C0}" type="slidenum">
              <a:rPr lang="en-US" smtClean="0"/>
              <a:t>‹#›</a:t>
            </a:fld>
            <a:endParaRPr lang="en-US"/>
          </a:p>
        </p:txBody>
      </p:sp>
    </p:spTree>
    <p:extLst>
      <p:ext uri="{BB962C8B-B14F-4D97-AF65-F5344CB8AC3E}">
        <p14:creationId xmlns:p14="http://schemas.microsoft.com/office/powerpoint/2010/main" val="3785825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A13C81-F6D3-44C7-96A1-730D574B1FF7}" type="datetimeFigureOut">
              <a:rPr lang="en-US" smtClean="0"/>
              <a:t>6/23/2023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26C8C7-5F04-417C-8421-C6F9A6FF97C0}" type="slidenum">
              <a:rPr lang="en-US" smtClean="0"/>
              <a:t>‹#›</a:t>
            </a:fld>
            <a:endParaRPr lang="en-US"/>
          </a:p>
        </p:txBody>
      </p:sp>
    </p:spTree>
    <p:extLst>
      <p:ext uri="{BB962C8B-B14F-4D97-AF65-F5344CB8AC3E}">
        <p14:creationId xmlns:p14="http://schemas.microsoft.com/office/powerpoint/2010/main" val="48162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0CA13C81-F6D3-44C7-96A1-730D574B1FF7}" type="datetimeFigureOut">
              <a:rPr lang="en-US" smtClean="0"/>
              <a:t>6/23/2023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0126C8C7-5F04-417C-8421-C6F9A6FF97C0}" type="slidenum">
              <a:rPr lang="en-US" smtClean="0"/>
              <a:t>‹#›</a:t>
            </a:fld>
            <a:endParaRPr lang="en-US"/>
          </a:p>
        </p:txBody>
      </p:sp>
    </p:spTree>
    <p:extLst>
      <p:ext uri="{BB962C8B-B14F-4D97-AF65-F5344CB8AC3E}">
        <p14:creationId xmlns:p14="http://schemas.microsoft.com/office/powerpoint/2010/main" val="3546890735"/>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oleObject" Target="file:///D:\OneDrive%20-%20FuteLarron\Desktop\Car_data%20final.xlsx!Final%20Dashboard!%5bCar_data%20final.xlsx%5dFinal%20Dashboard%20Chart%206" TargetMode="External"/><Relationship Id="rId13" Type="http://schemas.openxmlformats.org/officeDocument/2006/relationships/image" Target="../media/image28.svg"/><Relationship Id="rId18" Type="http://schemas.openxmlformats.org/officeDocument/2006/relationships/image" Target="../media/image33.png"/><Relationship Id="rId3" Type="http://schemas.openxmlformats.org/officeDocument/2006/relationships/image" Target="../media/image22.emf"/><Relationship Id="rId7" Type="http://schemas.openxmlformats.org/officeDocument/2006/relationships/image" Target="../media/image24.emf"/><Relationship Id="rId12" Type="http://schemas.openxmlformats.org/officeDocument/2006/relationships/image" Target="../media/image27.png"/><Relationship Id="rId17" Type="http://schemas.openxmlformats.org/officeDocument/2006/relationships/image" Target="../media/image32.svg"/><Relationship Id="rId2" Type="http://schemas.openxmlformats.org/officeDocument/2006/relationships/oleObject" Target="file:///D:\OneDrive%20-%20FuteLarron\Desktop\Car_data%20final.xlsx!Final%20Dashboard!%5bCar_data%20final.xlsx%5dFinal%20Dashboard%20Chart%203" TargetMode="External"/><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oleObject" Target="file:///D:\OneDrive%20-%20FuteLarron\Desktop\Car_data%20final.xlsx!Final%20Dashboard!%5bCar_data%20final.xlsx%5dFinal%20Dashboard%20Chart%208" TargetMode="External"/><Relationship Id="rId11" Type="http://schemas.openxmlformats.org/officeDocument/2006/relationships/image" Target="../media/image26.emf"/><Relationship Id="rId5" Type="http://schemas.openxmlformats.org/officeDocument/2006/relationships/image" Target="../media/image23.emf"/><Relationship Id="rId15" Type="http://schemas.openxmlformats.org/officeDocument/2006/relationships/image" Target="../media/image30.svg"/><Relationship Id="rId10" Type="http://schemas.openxmlformats.org/officeDocument/2006/relationships/oleObject" Target="file:///D:\OneDrive%20-%20FuteLarron\Desktop\Car_data%20final.xlsx!Final%20Dashboard!%5bCar_data%20final.xlsx%5dFinal%20Dashboard%20Chart%209" TargetMode="External"/><Relationship Id="rId19" Type="http://schemas.openxmlformats.org/officeDocument/2006/relationships/image" Target="../media/image34.svg"/><Relationship Id="rId4" Type="http://schemas.openxmlformats.org/officeDocument/2006/relationships/oleObject" Target="file:///D:\OneDrive%20-%20FuteLarron\Desktop\Car_data%20final.xlsx!Final%20Dashboard!%5bCar_data%20final.xlsx%5dFinal%20Dashboard%20Chart%205" TargetMode="External"/><Relationship Id="rId9" Type="http://schemas.openxmlformats.org/officeDocument/2006/relationships/image" Target="../media/image25.emf"/><Relationship Id="rId1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flarron-my.sharepoint.com/:x:/g/personal/digidrive_1_flarron_onmicrosoft_com/ETrnORAzih9PgNnG6IqVRsUB6xrCwHPUmlQGiMnbyp5XVg"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2100+ Black Car HD Wallpapers and Backgrounds">
            <a:extLst>
              <a:ext uri="{FF2B5EF4-FFF2-40B4-BE49-F238E27FC236}">
                <a16:creationId xmlns:a16="http://schemas.microsoft.com/office/drawing/2014/main" id="{9BE7DBE0-1E44-A1D3-1AC6-320260EBE5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B299D7-1E1E-555C-2061-7137413F4B30}"/>
              </a:ext>
            </a:extLst>
          </p:cNvPr>
          <p:cNvSpPr txBox="1"/>
          <p:nvPr/>
        </p:nvSpPr>
        <p:spPr>
          <a:xfrm>
            <a:off x="288201" y="823862"/>
            <a:ext cx="11615597" cy="1077218"/>
          </a:xfrm>
          <a:prstGeom prst="rect">
            <a:avLst/>
          </a:prstGeom>
          <a:noFill/>
        </p:spPr>
        <p:txBody>
          <a:bodyPr wrap="square" rtlCol="0">
            <a:spAutoFit/>
          </a:bodyPr>
          <a:lstStyle/>
          <a:p>
            <a:pPr algn="ctr"/>
            <a:r>
              <a:rPr lang="en-US" sz="3200" b="1" i="0" u="none" strike="noStrike" dirty="0">
                <a:solidFill>
                  <a:srgbClr val="000000"/>
                </a:solidFill>
                <a:effectLst/>
                <a:latin typeface="Arial Black" panose="020B0A04020102020204" pitchFamily="34" charset="0"/>
              </a:rPr>
              <a:t>ANALYZING THE IMPACT OF CAR FEATURES ON PRICE AND PROFITABILITY</a:t>
            </a:r>
            <a:endParaRPr lang="en-US" sz="3200" b="1" dirty="0">
              <a:latin typeface="Arial Black" panose="020B0A04020102020204" pitchFamily="34" charset="0"/>
            </a:endParaRPr>
          </a:p>
        </p:txBody>
      </p:sp>
      <p:sp>
        <p:nvSpPr>
          <p:cNvPr id="5" name="TextBox 4">
            <a:extLst>
              <a:ext uri="{FF2B5EF4-FFF2-40B4-BE49-F238E27FC236}">
                <a16:creationId xmlns:a16="http://schemas.microsoft.com/office/drawing/2014/main" id="{ADE99292-73BB-F307-CB2D-7ECA50DCA6A6}"/>
              </a:ext>
            </a:extLst>
          </p:cNvPr>
          <p:cNvSpPr txBox="1"/>
          <p:nvPr/>
        </p:nvSpPr>
        <p:spPr>
          <a:xfrm>
            <a:off x="4778719" y="2029681"/>
            <a:ext cx="2634559" cy="369332"/>
          </a:xfrm>
          <a:prstGeom prst="rect">
            <a:avLst/>
          </a:prstGeom>
          <a:noFill/>
        </p:spPr>
        <p:txBody>
          <a:bodyPr wrap="square" rtlCol="0">
            <a:spAutoFit/>
          </a:bodyPr>
          <a:lstStyle/>
          <a:p>
            <a:pPr algn="ctr"/>
            <a:r>
              <a:rPr lang="en-US" dirty="0">
                <a:solidFill>
                  <a:schemeClr val="bg1"/>
                </a:solidFill>
                <a:latin typeface="Arial Black" panose="020B0A04020102020204" pitchFamily="34" charset="0"/>
              </a:rPr>
              <a:t>FINAL PROJECT -3 </a:t>
            </a:r>
          </a:p>
        </p:txBody>
      </p:sp>
      <p:sp>
        <p:nvSpPr>
          <p:cNvPr id="6" name="TextBox 5">
            <a:extLst>
              <a:ext uri="{FF2B5EF4-FFF2-40B4-BE49-F238E27FC236}">
                <a16:creationId xmlns:a16="http://schemas.microsoft.com/office/drawing/2014/main" id="{E4A57CB6-9DDB-E09A-8907-78605E1FAC12}"/>
              </a:ext>
            </a:extLst>
          </p:cNvPr>
          <p:cNvSpPr txBox="1"/>
          <p:nvPr/>
        </p:nvSpPr>
        <p:spPr>
          <a:xfrm>
            <a:off x="9524246" y="6246891"/>
            <a:ext cx="2533460" cy="369332"/>
          </a:xfrm>
          <a:prstGeom prst="rect">
            <a:avLst/>
          </a:prstGeom>
          <a:noFill/>
        </p:spPr>
        <p:txBody>
          <a:bodyPr wrap="square" rtlCol="0">
            <a:spAutoFit/>
          </a:bodyPr>
          <a:lstStyle/>
          <a:p>
            <a:r>
              <a:rPr lang="en-US" b="1" dirty="0">
                <a:solidFill>
                  <a:schemeClr val="bg1"/>
                </a:solidFill>
                <a:latin typeface="Arial Black" panose="020B0A04020102020204" pitchFamily="34" charset="0"/>
              </a:rPr>
              <a:t>~ ARYAN AUDITTO</a:t>
            </a:r>
          </a:p>
        </p:txBody>
      </p:sp>
    </p:spTree>
    <p:extLst>
      <p:ext uri="{BB962C8B-B14F-4D97-AF65-F5344CB8AC3E}">
        <p14:creationId xmlns:p14="http://schemas.microsoft.com/office/powerpoint/2010/main" val="2261623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58D7B-BCF2-1CAD-3C84-6312028E68EF}"/>
              </a:ext>
            </a:extLst>
          </p:cNvPr>
          <p:cNvSpPr txBox="1"/>
          <p:nvPr/>
        </p:nvSpPr>
        <p:spPr>
          <a:xfrm>
            <a:off x="93552" y="181069"/>
            <a:ext cx="12004895" cy="830997"/>
          </a:xfrm>
          <a:prstGeom prst="rect">
            <a:avLst/>
          </a:prstGeom>
          <a:noFill/>
        </p:spPr>
        <p:txBody>
          <a:bodyPr wrap="square" rtlCol="0">
            <a:spAutoFit/>
          </a:bodyPr>
          <a:lstStyle/>
          <a:p>
            <a:pPr rtl="0">
              <a:spcBef>
                <a:spcPts val="0"/>
              </a:spcBef>
              <a:spcAft>
                <a:spcPts val="0"/>
              </a:spcAft>
            </a:pPr>
            <a:r>
              <a:rPr lang="en-US" sz="1200" b="1" i="0" u="none" strike="noStrike" dirty="0">
                <a:effectLst/>
                <a:latin typeface="Arial" panose="020B0604020202020204" pitchFamily="34" charset="0"/>
              </a:rPr>
              <a:t>Task 1: How does the distribution of car prices vary by brand and body style?</a:t>
            </a:r>
          </a:p>
          <a:p>
            <a:pPr rtl="0">
              <a:spcBef>
                <a:spcPts val="0"/>
              </a:spcBef>
              <a:spcAft>
                <a:spcPts val="0"/>
              </a:spcAft>
            </a:pPr>
            <a:endParaRPr lang="en-US" sz="1200" b="0" dirty="0">
              <a:effectLst/>
            </a:endParaRPr>
          </a:p>
          <a:p>
            <a:pPr rtl="0" fontAlgn="base">
              <a:spcBef>
                <a:spcPts val="0"/>
              </a:spcBef>
              <a:spcAft>
                <a:spcPts val="0"/>
              </a:spcAft>
              <a:buFont typeface="Arial" panose="020B0604020202020204" pitchFamily="34" charset="0"/>
              <a:buChar char="•"/>
            </a:pPr>
            <a:r>
              <a:rPr lang="en-US" sz="1200" b="1" i="0" u="none" strike="noStrike" dirty="0">
                <a:effectLst/>
                <a:latin typeface="Arial" panose="020B0604020202020204" pitchFamily="34" charset="0"/>
              </a:rPr>
              <a:t>Hints: </a:t>
            </a:r>
            <a:r>
              <a:rPr lang="en-US" sz="1200" b="0" i="0" u="none" strike="noStrike" dirty="0">
                <a:effectLst/>
                <a:latin typeface="Arial" panose="020B0604020202020204" pitchFamily="34" charset="0"/>
              </a:rPr>
              <a:t>Stacked column chart to show the distribution of car prices by brand and body style. Use filters and slicers to make the chart interactive. Calculate the total MSRP for each brand and body style using SUMIF or Pivot Tables.</a:t>
            </a:r>
          </a:p>
        </p:txBody>
      </p:sp>
      <p:pic>
        <p:nvPicPr>
          <p:cNvPr id="5" name="Picture 4">
            <a:extLst>
              <a:ext uri="{FF2B5EF4-FFF2-40B4-BE49-F238E27FC236}">
                <a16:creationId xmlns:a16="http://schemas.microsoft.com/office/drawing/2014/main" id="{D84790D7-BDC6-3038-8557-B0F9305BC16A}"/>
              </a:ext>
            </a:extLst>
          </p:cNvPr>
          <p:cNvPicPr>
            <a:picLocks noChangeAspect="1"/>
          </p:cNvPicPr>
          <p:nvPr/>
        </p:nvPicPr>
        <p:blipFill rotWithShape="1">
          <a:blip r:embed="rId2"/>
          <a:srcRect l="18564" t="34324" r="13342" b="13400"/>
          <a:stretch/>
        </p:blipFill>
        <p:spPr>
          <a:xfrm>
            <a:off x="190121" y="2118510"/>
            <a:ext cx="10022187" cy="4328011"/>
          </a:xfrm>
          <a:prstGeom prst="rect">
            <a:avLst/>
          </a:prstGeom>
        </p:spPr>
      </p:pic>
      <p:pic>
        <p:nvPicPr>
          <p:cNvPr id="8" name="Picture 7">
            <a:extLst>
              <a:ext uri="{FF2B5EF4-FFF2-40B4-BE49-F238E27FC236}">
                <a16:creationId xmlns:a16="http://schemas.microsoft.com/office/drawing/2014/main" id="{6825F5D7-9DDA-BB0D-DEFF-7563C1ECAB16}"/>
              </a:ext>
            </a:extLst>
          </p:cNvPr>
          <p:cNvPicPr>
            <a:picLocks noChangeAspect="1"/>
          </p:cNvPicPr>
          <p:nvPr/>
        </p:nvPicPr>
        <p:blipFill rotWithShape="1">
          <a:blip r:embed="rId3"/>
          <a:srcRect l="76560" t="29439" r="13193" b="45610"/>
          <a:stretch/>
        </p:blipFill>
        <p:spPr>
          <a:xfrm>
            <a:off x="10384323" y="2227152"/>
            <a:ext cx="1532526" cy="1937442"/>
          </a:xfrm>
          <a:prstGeom prst="rect">
            <a:avLst/>
          </a:prstGeom>
        </p:spPr>
      </p:pic>
      <p:pic>
        <p:nvPicPr>
          <p:cNvPr id="10" name="Picture 9">
            <a:extLst>
              <a:ext uri="{FF2B5EF4-FFF2-40B4-BE49-F238E27FC236}">
                <a16:creationId xmlns:a16="http://schemas.microsoft.com/office/drawing/2014/main" id="{F27D70C3-BD8B-BB3E-E1B5-284F3338B354}"/>
              </a:ext>
            </a:extLst>
          </p:cNvPr>
          <p:cNvPicPr>
            <a:picLocks noChangeAspect="1"/>
          </p:cNvPicPr>
          <p:nvPr/>
        </p:nvPicPr>
        <p:blipFill rotWithShape="1">
          <a:blip r:embed="rId3"/>
          <a:srcRect l="76560" t="56898" r="13267" b="18152"/>
          <a:stretch/>
        </p:blipFill>
        <p:spPr>
          <a:xfrm>
            <a:off x="10384323" y="4282515"/>
            <a:ext cx="1532526" cy="1937442"/>
          </a:xfrm>
          <a:prstGeom prst="rect">
            <a:avLst/>
          </a:prstGeom>
        </p:spPr>
      </p:pic>
    </p:spTree>
    <p:extLst>
      <p:ext uri="{BB962C8B-B14F-4D97-AF65-F5344CB8AC3E}">
        <p14:creationId xmlns:p14="http://schemas.microsoft.com/office/powerpoint/2010/main" val="3187629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58D7B-BCF2-1CAD-3C84-6312028E68EF}"/>
              </a:ext>
            </a:extLst>
          </p:cNvPr>
          <p:cNvSpPr txBox="1"/>
          <p:nvPr/>
        </p:nvSpPr>
        <p:spPr>
          <a:xfrm>
            <a:off x="93552" y="181069"/>
            <a:ext cx="12004895" cy="830997"/>
          </a:xfrm>
          <a:prstGeom prst="rect">
            <a:avLst/>
          </a:prstGeom>
          <a:noFill/>
        </p:spPr>
        <p:txBody>
          <a:bodyPr wrap="square" rtlCol="0">
            <a:spAutoFit/>
          </a:bodyPr>
          <a:lstStyle/>
          <a:p>
            <a:pPr rtl="0">
              <a:spcBef>
                <a:spcPts val="0"/>
              </a:spcBef>
              <a:spcAft>
                <a:spcPts val="0"/>
              </a:spcAft>
            </a:pPr>
            <a:r>
              <a:rPr lang="en-US" sz="1200" b="1" i="0" u="none" strike="noStrike" dirty="0">
                <a:effectLst/>
                <a:latin typeface="Arial" panose="020B0604020202020204" pitchFamily="34" charset="0"/>
              </a:rPr>
              <a:t>Task 2: Which car brands have the highest and lowest average MSRPs, and how does this vary by body style?</a:t>
            </a:r>
          </a:p>
          <a:p>
            <a:pPr rtl="0">
              <a:spcBef>
                <a:spcPts val="0"/>
              </a:spcBef>
              <a:spcAft>
                <a:spcPts val="0"/>
              </a:spcAft>
            </a:pPr>
            <a:endParaRPr lang="en-US" sz="1200" b="0" dirty="0">
              <a:effectLst/>
            </a:endParaRPr>
          </a:p>
          <a:p>
            <a:r>
              <a:rPr lang="en-US" sz="1200" b="1" i="0" u="none" strike="noStrike" dirty="0">
                <a:effectLst/>
                <a:latin typeface="Arial" panose="020B0604020202020204" pitchFamily="34" charset="0"/>
              </a:rPr>
              <a:t>Hints:</a:t>
            </a:r>
            <a:r>
              <a:rPr lang="en-US" sz="1200" b="0" i="0" u="none" strike="noStrike" dirty="0">
                <a:effectLst/>
                <a:latin typeface="Arial" panose="020B0604020202020204" pitchFamily="34" charset="0"/>
              </a:rPr>
              <a:t> Clustered column chart to compare the average MSRPs across different car brands and body styles. Calculate the average MSRP for each brand and body style using AVERAGEIF or Pivot Tables.</a:t>
            </a:r>
          </a:p>
        </p:txBody>
      </p:sp>
      <p:pic>
        <p:nvPicPr>
          <p:cNvPr id="4" name="Picture 3">
            <a:extLst>
              <a:ext uri="{FF2B5EF4-FFF2-40B4-BE49-F238E27FC236}">
                <a16:creationId xmlns:a16="http://schemas.microsoft.com/office/drawing/2014/main" id="{E08DFBA2-6E41-65B0-2518-320AC0DA2B28}"/>
              </a:ext>
            </a:extLst>
          </p:cNvPr>
          <p:cNvPicPr>
            <a:picLocks noChangeAspect="1"/>
          </p:cNvPicPr>
          <p:nvPr/>
        </p:nvPicPr>
        <p:blipFill rotWithShape="1">
          <a:blip r:embed="rId2"/>
          <a:srcRect l="14480" t="31947" r="14455" b="14456"/>
          <a:stretch/>
        </p:blipFill>
        <p:spPr>
          <a:xfrm>
            <a:off x="93552" y="1946496"/>
            <a:ext cx="10055384" cy="4265922"/>
          </a:xfrm>
          <a:prstGeom prst="rect">
            <a:avLst/>
          </a:prstGeom>
        </p:spPr>
      </p:pic>
      <p:pic>
        <p:nvPicPr>
          <p:cNvPr id="7" name="Picture 6">
            <a:extLst>
              <a:ext uri="{FF2B5EF4-FFF2-40B4-BE49-F238E27FC236}">
                <a16:creationId xmlns:a16="http://schemas.microsoft.com/office/drawing/2014/main" id="{F7BE335F-D6BB-E21B-9D0B-3636299205D9}"/>
              </a:ext>
            </a:extLst>
          </p:cNvPr>
          <p:cNvPicPr>
            <a:picLocks noChangeAspect="1"/>
          </p:cNvPicPr>
          <p:nvPr/>
        </p:nvPicPr>
        <p:blipFill rotWithShape="1">
          <a:blip r:embed="rId3"/>
          <a:srcRect l="76930" t="28383" r="12822" b="46271"/>
          <a:stretch/>
        </p:blipFill>
        <p:spPr>
          <a:xfrm>
            <a:off x="10366217" y="1946496"/>
            <a:ext cx="1732230" cy="2100404"/>
          </a:xfrm>
          <a:prstGeom prst="rect">
            <a:avLst/>
          </a:prstGeom>
        </p:spPr>
      </p:pic>
      <p:pic>
        <p:nvPicPr>
          <p:cNvPr id="11" name="Picture 10">
            <a:extLst>
              <a:ext uri="{FF2B5EF4-FFF2-40B4-BE49-F238E27FC236}">
                <a16:creationId xmlns:a16="http://schemas.microsoft.com/office/drawing/2014/main" id="{09BB85D3-4FB6-D70D-92CD-107EBE0DD290}"/>
              </a:ext>
            </a:extLst>
          </p:cNvPr>
          <p:cNvPicPr>
            <a:picLocks noChangeAspect="1"/>
          </p:cNvPicPr>
          <p:nvPr/>
        </p:nvPicPr>
        <p:blipFill rotWithShape="1">
          <a:blip r:embed="rId3"/>
          <a:srcRect l="77153" t="55314" r="12673" b="19868"/>
          <a:stretch/>
        </p:blipFill>
        <p:spPr>
          <a:xfrm>
            <a:off x="10366217" y="4191755"/>
            <a:ext cx="1732230" cy="2020664"/>
          </a:xfrm>
          <a:prstGeom prst="rect">
            <a:avLst/>
          </a:prstGeom>
        </p:spPr>
      </p:pic>
    </p:spTree>
    <p:extLst>
      <p:ext uri="{BB962C8B-B14F-4D97-AF65-F5344CB8AC3E}">
        <p14:creationId xmlns:p14="http://schemas.microsoft.com/office/powerpoint/2010/main" val="1147602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58D7B-BCF2-1CAD-3C84-6312028E68EF}"/>
              </a:ext>
            </a:extLst>
          </p:cNvPr>
          <p:cNvSpPr txBox="1"/>
          <p:nvPr/>
        </p:nvSpPr>
        <p:spPr>
          <a:xfrm>
            <a:off x="93552" y="181069"/>
            <a:ext cx="12004895" cy="830997"/>
          </a:xfrm>
          <a:prstGeom prst="rect">
            <a:avLst/>
          </a:prstGeom>
          <a:noFill/>
        </p:spPr>
        <p:txBody>
          <a:bodyPr wrap="square" rtlCol="0">
            <a:spAutoFit/>
          </a:bodyPr>
          <a:lstStyle/>
          <a:p>
            <a:pPr rtl="0">
              <a:spcBef>
                <a:spcPts val="0"/>
              </a:spcBef>
              <a:spcAft>
                <a:spcPts val="0"/>
              </a:spcAft>
            </a:pPr>
            <a:r>
              <a:rPr lang="en-US" sz="1200" b="1" i="0" u="none" strike="noStrike" dirty="0">
                <a:effectLst/>
                <a:latin typeface="Arial" panose="020B0604020202020204" pitchFamily="34" charset="0"/>
              </a:rPr>
              <a:t>Task 3: How do the different feature such as transmission type affect the MSRP, and how does this vary by body style?</a:t>
            </a:r>
          </a:p>
          <a:p>
            <a:pPr rtl="0">
              <a:spcBef>
                <a:spcPts val="0"/>
              </a:spcBef>
              <a:spcAft>
                <a:spcPts val="0"/>
              </a:spcAft>
            </a:pPr>
            <a:endParaRPr lang="en-US" sz="1200" b="0" dirty="0">
              <a:effectLst/>
            </a:endParaRPr>
          </a:p>
          <a:p>
            <a:pPr rtl="0" fontAlgn="base">
              <a:spcBef>
                <a:spcPts val="0"/>
              </a:spcBef>
              <a:spcAft>
                <a:spcPts val="0"/>
              </a:spcAft>
              <a:buFont typeface="Arial" panose="020B0604020202020204" pitchFamily="34" charset="0"/>
              <a:buChar char="•"/>
            </a:pPr>
            <a:r>
              <a:rPr lang="en-US" sz="1200" b="1" i="0" u="none" strike="noStrike" dirty="0">
                <a:effectLst/>
                <a:latin typeface="Arial" panose="020B0604020202020204" pitchFamily="34" charset="0"/>
              </a:rPr>
              <a:t>Hints:</a:t>
            </a:r>
            <a:r>
              <a:rPr lang="en-US" sz="1200" b="0" i="0" u="none" strike="noStrike" dirty="0">
                <a:effectLst/>
                <a:latin typeface="Arial" panose="020B0604020202020204" pitchFamily="34" charset="0"/>
              </a:rPr>
              <a:t> Scatter plot chart to visualize the relationship between MSRP and transmission type, with different symbols for each body style. Calculate the average MSRP for each combination of transmission type and body style using AVERAGEIFS or Pivot Tables.</a:t>
            </a:r>
          </a:p>
        </p:txBody>
      </p:sp>
      <p:pic>
        <p:nvPicPr>
          <p:cNvPr id="5" name="Picture 4">
            <a:extLst>
              <a:ext uri="{FF2B5EF4-FFF2-40B4-BE49-F238E27FC236}">
                <a16:creationId xmlns:a16="http://schemas.microsoft.com/office/drawing/2014/main" id="{5DC89DA6-FC76-EF1D-37E2-EC82954F17A5}"/>
              </a:ext>
            </a:extLst>
          </p:cNvPr>
          <p:cNvPicPr>
            <a:picLocks noChangeAspect="1"/>
          </p:cNvPicPr>
          <p:nvPr/>
        </p:nvPicPr>
        <p:blipFill rotWithShape="1">
          <a:blip r:embed="rId2"/>
          <a:srcRect l="20421" t="32212" r="13713" b="26601"/>
          <a:stretch/>
        </p:blipFill>
        <p:spPr>
          <a:xfrm>
            <a:off x="1944987" y="1285590"/>
            <a:ext cx="8302026" cy="2920216"/>
          </a:xfrm>
          <a:prstGeom prst="rect">
            <a:avLst/>
          </a:prstGeom>
        </p:spPr>
      </p:pic>
      <p:pic>
        <p:nvPicPr>
          <p:cNvPr id="8" name="Picture 7">
            <a:extLst>
              <a:ext uri="{FF2B5EF4-FFF2-40B4-BE49-F238E27FC236}">
                <a16:creationId xmlns:a16="http://schemas.microsoft.com/office/drawing/2014/main" id="{60585371-08D0-C825-C7D2-B6376C0C8EE9}"/>
              </a:ext>
            </a:extLst>
          </p:cNvPr>
          <p:cNvPicPr>
            <a:picLocks noChangeAspect="1"/>
          </p:cNvPicPr>
          <p:nvPr/>
        </p:nvPicPr>
        <p:blipFill rotWithShape="1">
          <a:blip r:embed="rId3"/>
          <a:srcRect l="30371" t="34851" r="31906" b="29901"/>
          <a:stretch/>
        </p:blipFill>
        <p:spPr>
          <a:xfrm>
            <a:off x="3497653" y="4359238"/>
            <a:ext cx="5196691" cy="2417276"/>
          </a:xfrm>
          <a:prstGeom prst="rect">
            <a:avLst/>
          </a:prstGeom>
        </p:spPr>
      </p:pic>
    </p:spTree>
    <p:extLst>
      <p:ext uri="{BB962C8B-B14F-4D97-AF65-F5344CB8AC3E}">
        <p14:creationId xmlns:p14="http://schemas.microsoft.com/office/powerpoint/2010/main" val="1961495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58D7B-BCF2-1CAD-3C84-6312028E68EF}"/>
              </a:ext>
            </a:extLst>
          </p:cNvPr>
          <p:cNvSpPr txBox="1"/>
          <p:nvPr/>
        </p:nvSpPr>
        <p:spPr>
          <a:xfrm>
            <a:off x="93552" y="181069"/>
            <a:ext cx="12004895" cy="830997"/>
          </a:xfrm>
          <a:prstGeom prst="rect">
            <a:avLst/>
          </a:prstGeom>
          <a:noFill/>
        </p:spPr>
        <p:txBody>
          <a:bodyPr wrap="square" rtlCol="0">
            <a:spAutoFit/>
          </a:bodyPr>
          <a:lstStyle/>
          <a:p>
            <a:pPr rtl="0">
              <a:spcBef>
                <a:spcPts val="0"/>
              </a:spcBef>
              <a:spcAft>
                <a:spcPts val="0"/>
              </a:spcAft>
            </a:pPr>
            <a:r>
              <a:rPr lang="en-US" sz="1200" b="1" i="0" u="none" strike="noStrike" dirty="0">
                <a:effectLst/>
                <a:latin typeface="Arial" panose="020B0604020202020204" pitchFamily="34" charset="0"/>
              </a:rPr>
              <a:t>Task 4: How does the fuel efficiency of cars vary across different body styles and model years? </a:t>
            </a:r>
          </a:p>
          <a:p>
            <a:pPr rtl="0">
              <a:spcBef>
                <a:spcPts val="0"/>
              </a:spcBef>
              <a:spcAft>
                <a:spcPts val="0"/>
              </a:spcAft>
            </a:pPr>
            <a:endParaRPr lang="en-US" sz="1200" b="1" dirty="0">
              <a:effectLst/>
            </a:endParaRPr>
          </a:p>
          <a:p>
            <a:pPr rtl="0" fontAlgn="base">
              <a:spcBef>
                <a:spcPts val="0"/>
              </a:spcBef>
              <a:spcAft>
                <a:spcPts val="0"/>
              </a:spcAft>
              <a:buFont typeface="Arial" panose="020B0604020202020204" pitchFamily="34" charset="0"/>
              <a:buChar char="•"/>
            </a:pPr>
            <a:r>
              <a:rPr lang="en-US" sz="1200" b="1" i="0" u="none" strike="noStrike" dirty="0">
                <a:effectLst/>
                <a:latin typeface="Arial" panose="020B0604020202020204" pitchFamily="34" charset="0"/>
              </a:rPr>
              <a:t>Hints: </a:t>
            </a:r>
            <a:r>
              <a:rPr lang="en-US" sz="1200" i="0" u="none" strike="noStrike" dirty="0">
                <a:effectLst/>
                <a:latin typeface="Arial" panose="020B0604020202020204" pitchFamily="34" charset="0"/>
              </a:rPr>
              <a:t>Line chart to show the trend of fuel efficiency (MPG) over time for each body style. Calculate the average MPG for each combination of body style and model year using AVERAGEIFS or Pivot Tables.</a:t>
            </a:r>
          </a:p>
        </p:txBody>
      </p:sp>
      <p:pic>
        <p:nvPicPr>
          <p:cNvPr id="4" name="Picture 3">
            <a:extLst>
              <a:ext uri="{FF2B5EF4-FFF2-40B4-BE49-F238E27FC236}">
                <a16:creationId xmlns:a16="http://schemas.microsoft.com/office/drawing/2014/main" id="{87FD0D78-3AC2-31AB-852E-B5BDAE6364E0}"/>
              </a:ext>
            </a:extLst>
          </p:cNvPr>
          <p:cNvPicPr>
            <a:picLocks noChangeAspect="1"/>
          </p:cNvPicPr>
          <p:nvPr/>
        </p:nvPicPr>
        <p:blipFill rotWithShape="1">
          <a:blip r:embed="rId2"/>
          <a:srcRect l="24950" t="34190" r="13861" b="17624"/>
          <a:stretch/>
        </p:blipFill>
        <p:spPr>
          <a:xfrm>
            <a:off x="262551" y="2075506"/>
            <a:ext cx="8619944" cy="3818299"/>
          </a:xfrm>
          <a:prstGeom prst="rect">
            <a:avLst/>
          </a:prstGeom>
        </p:spPr>
      </p:pic>
      <p:pic>
        <p:nvPicPr>
          <p:cNvPr id="7" name="Picture 6">
            <a:extLst>
              <a:ext uri="{FF2B5EF4-FFF2-40B4-BE49-F238E27FC236}">
                <a16:creationId xmlns:a16="http://schemas.microsoft.com/office/drawing/2014/main" id="{1A90E9CB-64A1-B042-0D2D-402A7A66A23C}"/>
              </a:ext>
            </a:extLst>
          </p:cNvPr>
          <p:cNvPicPr>
            <a:picLocks noChangeAspect="1"/>
          </p:cNvPicPr>
          <p:nvPr/>
        </p:nvPicPr>
        <p:blipFill rotWithShape="1">
          <a:blip r:embed="rId2"/>
          <a:srcRect l="1485" t="29175" r="85150" b="15148"/>
          <a:stretch/>
        </p:blipFill>
        <p:spPr>
          <a:xfrm>
            <a:off x="9669100" y="2075506"/>
            <a:ext cx="1946496" cy="3818299"/>
          </a:xfrm>
          <a:prstGeom prst="rect">
            <a:avLst/>
          </a:prstGeom>
        </p:spPr>
      </p:pic>
    </p:spTree>
    <p:extLst>
      <p:ext uri="{BB962C8B-B14F-4D97-AF65-F5344CB8AC3E}">
        <p14:creationId xmlns:p14="http://schemas.microsoft.com/office/powerpoint/2010/main" val="1922221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58D7B-BCF2-1CAD-3C84-6312028E68EF}"/>
              </a:ext>
            </a:extLst>
          </p:cNvPr>
          <p:cNvSpPr txBox="1"/>
          <p:nvPr/>
        </p:nvSpPr>
        <p:spPr>
          <a:xfrm>
            <a:off x="93552" y="181069"/>
            <a:ext cx="12004895" cy="830997"/>
          </a:xfrm>
          <a:prstGeom prst="rect">
            <a:avLst/>
          </a:prstGeom>
          <a:noFill/>
        </p:spPr>
        <p:txBody>
          <a:bodyPr wrap="square" rtlCol="0">
            <a:spAutoFit/>
          </a:bodyPr>
          <a:lstStyle/>
          <a:p>
            <a:pPr rtl="0">
              <a:spcBef>
                <a:spcPts val="0"/>
              </a:spcBef>
              <a:spcAft>
                <a:spcPts val="0"/>
              </a:spcAft>
            </a:pPr>
            <a:r>
              <a:rPr lang="en-US" sz="1200" b="1" i="0" u="none" strike="noStrike" dirty="0">
                <a:effectLst/>
                <a:latin typeface="Arial" panose="020B0604020202020204" pitchFamily="34" charset="0"/>
              </a:rPr>
              <a:t>Task 5: How does the car's horsepower, MPG, and price vary across different Brands?</a:t>
            </a:r>
          </a:p>
          <a:p>
            <a:pPr rtl="0">
              <a:spcBef>
                <a:spcPts val="0"/>
              </a:spcBef>
              <a:spcAft>
                <a:spcPts val="0"/>
              </a:spcAft>
            </a:pPr>
            <a:endParaRPr lang="en-US" sz="1200" b="1" dirty="0">
              <a:effectLst/>
            </a:endParaRPr>
          </a:p>
          <a:p>
            <a:pPr rtl="0" fontAlgn="base">
              <a:spcBef>
                <a:spcPts val="0"/>
              </a:spcBef>
              <a:spcAft>
                <a:spcPts val="0"/>
              </a:spcAft>
              <a:buFont typeface="Arial" panose="020B0604020202020204" pitchFamily="34" charset="0"/>
              <a:buChar char="•"/>
            </a:pPr>
            <a:r>
              <a:rPr lang="en-US" sz="1200" b="1" i="0" u="none" strike="noStrike" dirty="0">
                <a:effectLst/>
                <a:latin typeface="Arial" panose="020B0604020202020204" pitchFamily="34" charset="0"/>
              </a:rPr>
              <a:t>Hints: </a:t>
            </a:r>
            <a:r>
              <a:rPr lang="en-US" sz="1200" i="0" u="none" strike="noStrike" dirty="0">
                <a:effectLst/>
                <a:latin typeface="Arial" panose="020B0604020202020204" pitchFamily="34" charset="0"/>
              </a:rPr>
              <a:t>Bubble chart to visualize the relationship between horsepower, MPG, and price across different car brands. Assign different colors to each brand and label the bubbles with the car model name. Calculate the average horsepower, MPG, and MSRP for each car brand using AVERAGEIFS or Pivot Tables.</a:t>
            </a:r>
          </a:p>
        </p:txBody>
      </p:sp>
      <p:pic>
        <p:nvPicPr>
          <p:cNvPr id="10" name="Picture 9">
            <a:extLst>
              <a:ext uri="{FF2B5EF4-FFF2-40B4-BE49-F238E27FC236}">
                <a16:creationId xmlns:a16="http://schemas.microsoft.com/office/drawing/2014/main" id="{C5683E59-3F08-644F-6534-CD1825A58E8C}"/>
              </a:ext>
            </a:extLst>
          </p:cNvPr>
          <p:cNvPicPr>
            <a:picLocks noChangeAspect="1"/>
          </p:cNvPicPr>
          <p:nvPr/>
        </p:nvPicPr>
        <p:blipFill rotWithShape="1">
          <a:blip r:embed="rId2"/>
          <a:srcRect l="12846" t="26930" r="14901" b="14059"/>
          <a:stretch/>
        </p:blipFill>
        <p:spPr>
          <a:xfrm>
            <a:off x="253498" y="2236206"/>
            <a:ext cx="7882791" cy="3621386"/>
          </a:xfrm>
          <a:prstGeom prst="rect">
            <a:avLst/>
          </a:prstGeom>
        </p:spPr>
      </p:pic>
      <p:pic>
        <p:nvPicPr>
          <p:cNvPr id="12" name="Picture 11">
            <a:extLst>
              <a:ext uri="{FF2B5EF4-FFF2-40B4-BE49-F238E27FC236}">
                <a16:creationId xmlns:a16="http://schemas.microsoft.com/office/drawing/2014/main" id="{7F11C9BE-0C99-2F49-E4A2-D63DAA0945B1}"/>
              </a:ext>
            </a:extLst>
          </p:cNvPr>
          <p:cNvPicPr>
            <a:picLocks noChangeAspect="1"/>
          </p:cNvPicPr>
          <p:nvPr/>
        </p:nvPicPr>
        <p:blipFill rotWithShape="1">
          <a:blip r:embed="rId3"/>
          <a:srcRect l="1485" t="27591" r="69406" b="9307"/>
          <a:stretch/>
        </p:blipFill>
        <p:spPr>
          <a:xfrm>
            <a:off x="8389543" y="1883120"/>
            <a:ext cx="3548959" cy="4327557"/>
          </a:xfrm>
          <a:prstGeom prst="rect">
            <a:avLst/>
          </a:prstGeom>
        </p:spPr>
      </p:pic>
    </p:spTree>
    <p:extLst>
      <p:ext uri="{BB962C8B-B14F-4D97-AF65-F5344CB8AC3E}">
        <p14:creationId xmlns:p14="http://schemas.microsoft.com/office/powerpoint/2010/main" val="2579395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2">
              <a:lumMod val="75000"/>
            </a:schemeClr>
          </a:fgClr>
          <a:bgClr>
            <a:schemeClr val="bg1"/>
          </a:bgClr>
        </a:pattFill>
        <a:effectLst/>
      </p:bgPr>
    </p:bg>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7BF3891F-9AFC-F2CC-A706-94A256CE8829}"/>
              </a:ext>
            </a:extLst>
          </p:cNvPr>
          <p:cNvGraphicFramePr>
            <a:graphicFrameLocks noChangeAspect="1"/>
          </p:cNvGraphicFramePr>
          <p:nvPr>
            <p:extLst>
              <p:ext uri="{D42A27DB-BD31-4B8C-83A1-F6EECF244321}">
                <p14:modId xmlns:p14="http://schemas.microsoft.com/office/powerpoint/2010/main" val="2822474806"/>
              </p:ext>
            </p:extLst>
          </p:nvPr>
        </p:nvGraphicFramePr>
        <p:xfrm>
          <a:off x="98425" y="2152650"/>
          <a:ext cx="3962400" cy="1960563"/>
        </p:xfrm>
        <a:graphic>
          <a:graphicData uri="http://schemas.openxmlformats.org/presentationml/2006/ole">
            <mc:AlternateContent xmlns:mc="http://schemas.openxmlformats.org/markup-compatibility/2006">
              <mc:Choice xmlns:v="urn:schemas-microsoft-com:vml" Requires="v">
                <p:oleObj name="Worksheet" r:id="rId2" imgW="10124945" imgH="5010008" progId="Excel.Sheet.12">
                  <p:link updateAutomatic="1"/>
                </p:oleObj>
              </mc:Choice>
              <mc:Fallback>
                <p:oleObj name="Worksheet" r:id="rId2" imgW="10124945" imgH="5010008" progId="Excel.Sheet.12">
                  <p:link updateAutomatic="1"/>
                  <p:pic>
                    <p:nvPicPr>
                      <p:cNvPr id="0" name=""/>
                      <p:cNvPicPr/>
                      <p:nvPr/>
                    </p:nvPicPr>
                    <p:blipFill>
                      <a:blip r:embed="rId3"/>
                      <a:stretch>
                        <a:fillRect/>
                      </a:stretch>
                    </p:blipFill>
                    <p:spPr>
                      <a:xfrm>
                        <a:off x="98425" y="2152650"/>
                        <a:ext cx="3962400" cy="1960563"/>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FE10E730-5BEB-4E14-EA8D-011052927F2B}"/>
              </a:ext>
            </a:extLst>
          </p:cNvPr>
          <p:cNvGraphicFramePr>
            <a:graphicFrameLocks noChangeAspect="1"/>
          </p:cNvGraphicFramePr>
          <p:nvPr>
            <p:extLst>
              <p:ext uri="{D42A27DB-BD31-4B8C-83A1-F6EECF244321}">
                <p14:modId xmlns:p14="http://schemas.microsoft.com/office/powerpoint/2010/main" val="1133296664"/>
              </p:ext>
            </p:extLst>
          </p:nvPr>
        </p:nvGraphicFramePr>
        <p:xfrm>
          <a:off x="4281488" y="2154238"/>
          <a:ext cx="3979862" cy="1955800"/>
        </p:xfrm>
        <a:graphic>
          <a:graphicData uri="http://schemas.openxmlformats.org/presentationml/2006/ole">
            <mc:AlternateContent xmlns:mc="http://schemas.openxmlformats.org/markup-compatibility/2006">
              <mc:Choice xmlns:v="urn:schemas-microsoft-com:vml" Requires="v">
                <p:oleObj name="Worksheet" r:id="rId4" imgW="10172341" imgH="5000439" progId="Excel.Sheet.12">
                  <p:link updateAutomatic="1"/>
                </p:oleObj>
              </mc:Choice>
              <mc:Fallback>
                <p:oleObj name="Worksheet" r:id="rId4" imgW="10172341" imgH="5000439" progId="Excel.Sheet.12">
                  <p:link updateAutomatic="1"/>
                  <p:pic>
                    <p:nvPicPr>
                      <p:cNvPr id="0" name=""/>
                      <p:cNvPicPr/>
                      <p:nvPr/>
                    </p:nvPicPr>
                    <p:blipFill>
                      <a:blip r:embed="rId5"/>
                      <a:stretch>
                        <a:fillRect/>
                      </a:stretch>
                    </p:blipFill>
                    <p:spPr>
                      <a:xfrm>
                        <a:off x="4281488" y="2154238"/>
                        <a:ext cx="3979862" cy="19558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82222910-2C73-E939-5C66-3079BF5C4439}"/>
              </a:ext>
            </a:extLst>
          </p:cNvPr>
          <p:cNvGraphicFramePr>
            <a:graphicFrameLocks noChangeAspect="1"/>
          </p:cNvGraphicFramePr>
          <p:nvPr>
            <p:extLst>
              <p:ext uri="{D42A27DB-BD31-4B8C-83A1-F6EECF244321}">
                <p14:modId xmlns:p14="http://schemas.microsoft.com/office/powerpoint/2010/main" val="1834455386"/>
              </p:ext>
            </p:extLst>
          </p:nvPr>
        </p:nvGraphicFramePr>
        <p:xfrm>
          <a:off x="8485188" y="2152650"/>
          <a:ext cx="3568700" cy="1958975"/>
        </p:xfrm>
        <a:graphic>
          <a:graphicData uri="http://schemas.openxmlformats.org/presentationml/2006/ole">
            <mc:AlternateContent xmlns:mc="http://schemas.openxmlformats.org/markup-compatibility/2006">
              <mc:Choice xmlns:v="urn:schemas-microsoft-com:vml" Requires="v">
                <p:oleObj name="Worksheet" r:id="rId6" imgW="10115370" imgH="5010008" progId="Excel.Sheet.12">
                  <p:link updateAutomatic="1"/>
                </p:oleObj>
              </mc:Choice>
              <mc:Fallback>
                <p:oleObj name="Worksheet" r:id="rId6" imgW="10115370" imgH="5010008" progId="Excel.Sheet.12">
                  <p:link updateAutomatic="1"/>
                  <p:pic>
                    <p:nvPicPr>
                      <p:cNvPr id="0" name=""/>
                      <p:cNvPicPr/>
                      <p:nvPr/>
                    </p:nvPicPr>
                    <p:blipFill>
                      <a:blip r:embed="rId7"/>
                      <a:stretch>
                        <a:fillRect/>
                      </a:stretch>
                    </p:blipFill>
                    <p:spPr>
                      <a:xfrm>
                        <a:off x="8485188" y="2152650"/>
                        <a:ext cx="3568700" cy="195897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F042209B-7576-9308-D304-A53123D8A3F0}"/>
              </a:ext>
            </a:extLst>
          </p:cNvPr>
          <p:cNvGraphicFramePr>
            <a:graphicFrameLocks noChangeAspect="1"/>
          </p:cNvGraphicFramePr>
          <p:nvPr>
            <p:extLst>
              <p:ext uri="{D42A27DB-BD31-4B8C-83A1-F6EECF244321}">
                <p14:modId xmlns:p14="http://schemas.microsoft.com/office/powerpoint/2010/main" val="3169033070"/>
              </p:ext>
            </p:extLst>
          </p:nvPr>
        </p:nvGraphicFramePr>
        <p:xfrm>
          <a:off x="96838" y="4330700"/>
          <a:ext cx="5853112" cy="1879600"/>
        </p:xfrm>
        <a:graphic>
          <a:graphicData uri="http://schemas.openxmlformats.org/presentationml/2006/ole">
            <mc:AlternateContent xmlns:mc="http://schemas.openxmlformats.org/markup-compatibility/2006">
              <mc:Choice xmlns:v="urn:schemas-microsoft-com:vml" Requires="v">
                <p:oleObj name="Worksheet" r:id="rId8" imgW="16897250" imgH="4295660" progId="Excel.Sheet.12">
                  <p:link updateAutomatic="1"/>
                </p:oleObj>
              </mc:Choice>
              <mc:Fallback>
                <p:oleObj name="Worksheet" r:id="rId8" imgW="16897250" imgH="4295660" progId="Excel.Sheet.12">
                  <p:link updateAutomatic="1"/>
                  <p:pic>
                    <p:nvPicPr>
                      <p:cNvPr id="0" name=""/>
                      <p:cNvPicPr/>
                      <p:nvPr/>
                    </p:nvPicPr>
                    <p:blipFill>
                      <a:blip r:embed="rId9"/>
                      <a:stretch>
                        <a:fillRect/>
                      </a:stretch>
                    </p:blipFill>
                    <p:spPr>
                      <a:xfrm>
                        <a:off x="96838" y="4330700"/>
                        <a:ext cx="5853112" cy="187960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B553037-CD6D-CBF2-3507-38EFAB8DB366}"/>
              </a:ext>
            </a:extLst>
          </p:cNvPr>
          <p:cNvGraphicFramePr>
            <a:graphicFrameLocks noChangeAspect="1"/>
          </p:cNvGraphicFramePr>
          <p:nvPr>
            <p:extLst>
              <p:ext uri="{D42A27DB-BD31-4B8C-83A1-F6EECF244321}">
                <p14:modId xmlns:p14="http://schemas.microsoft.com/office/powerpoint/2010/main" val="610705784"/>
              </p:ext>
            </p:extLst>
          </p:nvPr>
        </p:nvGraphicFramePr>
        <p:xfrm>
          <a:off x="6059488" y="4332288"/>
          <a:ext cx="5999162" cy="1878012"/>
        </p:xfrm>
        <a:graphic>
          <a:graphicData uri="http://schemas.openxmlformats.org/presentationml/2006/ole">
            <mc:AlternateContent xmlns:mc="http://schemas.openxmlformats.org/markup-compatibility/2006">
              <mc:Choice xmlns:v="urn:schemas-microsoft-com:vml" Requires="v">
                <p:oleObj name="Worksheet" r:id="rId10" imgW="13611155" imgH="4257383" progId="Excel.Sheet.12">
                  <p:link updateAutomatic="1"/>
                </p:oleObj>
              </mc:Choice>
              <mc:Fallback>
                <p:oleObj name="Worksheet" r:id="rId10" imgW="13611155" imgH="4257383" progId="Excel.Sheet.12">
                  <p:link updateAutomatic="1"/>
                  <p:pic>
                    <p:nvPicPr>
                      <p:cNvPr id="0" name=""/>
                      <p:cNvPicPr/>
                      <p:nvPr/>
                    </p:nvPicPr>
                    <p:blipFill>
                      <a:blip r:embed="rId11"/>
                      <a:stretch>
                        <a:fillRect/>
                      </a:stretch>
                    </p:blipFill>
                    <p:spPr>
                      <a:xfrm>
                        <a:off x="6059488" y="4332288"/>
                        <a:ext cx="5999162" cy="1878012"/>
                      </a:xfrm>
                      <a:prstGeom prst="rect">
                        <a:avLst/>
                      </a:prstGeom>
                    </p:spPr>
                  </p:pic>
                </p:oleObj>
              </mc:Fallback>
            </mc:AlternateContent>
          </a:graphicData>
        </a:graphic>
      </p:graphicFrame>
      <p:pic>
        <p:nvPicPr>
          <p:cNvPr id="10" name="Graphic 9">
            <a:extLst>
              <a:ext uri="{FF2B5EF4-FFF2-40B4-BE49-F238E27FC236}">
                <a16:creationId xmlns:a16="http://schemas.microsoft.com/office/drawing/2014/main" id="{1F6949A9-6D19-01C6-CF69-EF6EA1594C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5073" y="1082651"/>
            <a:ext cx="3062693" cy="732304"/>
          </a:xfrm>
          <a:prstGeom prst="rect">
            <a:avLst/>
          </a:prstGeom>
        </p:spPr>
      </p:pic>
      <p:pic>
        <p:nvPicPr>
          <p:cNvPr id="14" name="Graphic 13">
            <a:extLst>
              <a:ext uri="{FF2B5EF4-FFF2-40B4-BE49-F238E27FC236}">
                <a16:creationId xmlns:a16="http://schemas.microsoft.com/office/drawing/2014/main" id="{36600E04-3A74-76E9-68D2-5A298667DC1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45636" y="1082651"/>
            <a:ext cx="3062692" cy="732302"/>
          </a:xfrm>
          <a:prstGeom prst="rect">
            <a:avLst/>
          </a:prstGeom>
        </p:spPr>
      </p:pic>
      <p:pic>
        <p:nvPicPr>
          <p:cNvPr id="16" name="Graphic 15">
            <a:extLst>
              <a:ext uri="{FF2B5EF4-FFF2-40B4-BE49-F238E27FC236}">
                <a16:creationId xmlns:a16="http://schemas.microsoft.com/office/drawing/2014/main" id="{537D2AD2-83E0-92AB-8CFF-D790EA45948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30520" y="1082651"/>
            <a:ext cx="2738994" cy="732302"/>
          </a:xfrm>
          <a:prstGeom prst="rect">
            <a:avLst/>
          </a:prstGeom>
        </p:spPr>
      </p:pic>
      <p:pic>
        <p:nvPicPr>
          <p:cNvPr id="18" name="Graphic 17">
            <a:extLst>
              <a:ext uri="{FF2B5EF4-FFF2-40B4-BE49-F238E27FC236}">
                <a16:creationId xmlns:a16="http://schemas.microsoft.com/office/drawing/2014/main" id="{DEC3A477-DF59-43A7-4E78-6C901FC4F1A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91706" y="1082651"/>
            <a:ext cx="2146002" cy="732302"/>
          </a:xfrm>
          <a:prstGeom prst="rect">
            <a:avLst/>
          </a:prstGeom>
        </p:spPr>
      </p:pic>
      <p:sp>
        <p:nvSpPr>
          <p:cNvPr id="19" name="TextBox 18">
            <a:extLst>
              <a:ext uri="{FF2B5EF4-FFF2-40B4-BE49-F238E27FC236}">
                <a16:creationId xmlns:a16="http://schemas.microsoft.com/office/drawing/2014/main" id="{55F590E6-09E1-450D-8565-71F436EF497B}"/>
              </a:ext>
            </a:extLst>
          </p:cNvPr>
          <p:cNvSpPr txBox="1"/>
          <p:nvPr/>
        </p:nvSpPr>
        <p:spPr>
          <a:xfrm>
            <a:off x="268981" y="528466"/>
            <a:ext cx="1831423" cy="369332"/>
          </a:xfrm>
          <a:prstGeom prst="rect">
            <a:avLst/>
          </a:prstGeom>
          <a:noFill/>
        </p:spPr>
        <p:txBody>
          <a:bodyPr wrap="square" rtlCol="0">
            <a:spAutoFit/>
          </a:bodyPr>
          <a:lstStyle/>
          <a:p>
            <a:r>
              <a:rPr lang="en-US" dirty="0">
                <a:latin typeface="Arial Black" panose="020B0A04020102020204" pitchFamily="34" charset="0"/>
              </a:rPr>
              <a:t>DASHBOARD</a:t>
            </a:r>
          </a:p>
        </p:txBody>
      </p:sp>
    </p:spTree>
    <p:extLst>
      <p:ext uri="{BB962C8B-B14F-4D97-AF65-F5344CB8AC3E}">
        <p14:creationId xmlns:p14="http://schemas.microsoft.com/office/powerpoint/2010/main" val="3112085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ars Wallpapers: Free HD Download [500+ HQ] | Unsplash">
            <a:extLst>
              <a:ext uri="{FF2B5EF4-FFF2-40B4-BE49-F238E27FC236}">
                <a16:creationId xmlns:a16="http://schemas.microsoft.com/office/drawing/2014/main" id="{D6EDC568-42A4-EB96-4341-88E1B9F80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596" y="0"/>
            <a:ext cx="514840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B2859E-02EB-09B0-033F-012C5D4DA9A3}"/>
              </a:ext>
            </a:extLst>
          </p:cNvPr>
          <p:cNvSpPr txBox="1"/>
          <p:nvPr/>
        </p:nvSpPr>
        <p:spPr>
          <a:xfrm>
            <a:off x="81481" y="905338"/>
            <a:ext cx="2263366" cy="584775"/>
          </a:xfrm>
          <a:prstGeom prst="rect">
            <a:avLst/>
          </a:prstGeom>
          <a:noFill/>
        </p:spPr>
        <p:txBody>
          <a:bodyPr wrap="square" rtlCol="0">
            <a:spAutoFit/>
          </a:bodyPr>
          <a:lstStyle/>
          <a:p>
            <a:pPr algn="ctr"/>
            <a:r>
              <a:rPr lang="en-US" sz="1600" b="1" dirty="0"/>
              <a:t>PROJECT DESCRIPTION :</a:t>
            </a:r>
          </a:p>
        </p:txBody>
      </p:sp>
      <p:sp>
        <p:nvSpPr>
          <p:cNvPr id="3" name="TextBox 2">
            <a:extLst>
              <a:ext uri="{FF2B5EF4-FFF2-40B4-BE49-F238E27FC236}">
                <a16:creationId xmlns:a16="http://schemas.microsoft.com/office/drawing/2014/main" id="{4F7BFD02-EEF7-EA6E-AB32-CD890CB08294}"/>
              </a:ext>
            </a:extLst>
          </p:cNvPr>
          <p:cNvSpPr txBox="1"/>
          <p:nvPr/>
        </p:nvSpPr>
        <p:spPr>
          <a:xfrm>
            <a:off x="2344847" y="905338"/>
            <a:ext cx="4309449" cy="1785104"/>
          </a:xfrm>
          <a:prstGeom prst="rect">
            <a:avLst/>
          </a:prstGeom>
          <a:noFill/>
        </p:spPr>
        <p:txBody>
          <a:bodyPr wrap="square" rtlCol="0">
            <a:spAutoFit/>
          </a:bodyPr>
          <a:lstStyle/>
          <a:p>
            <a:pPr algn="just"/>
            <a:r>
              <a:rPr lang="en-US" sz="1100" b="0" i="0" dirty="0">
                <a:solidFill>
                  <a:srgbClr val="D1D5DB"/>
                </a:solidFill>
                <a:effectLst/>
                <a:latin typeface="Söhne"/>
              </a:rPr>
              <a:t>This project aims to analyze a dataset titled "Car Features and MSRP" to gain insights into various aspects of the automotive industry. The purpose is to explore trends in car features and pricing, understand the relationship between car attributes and their popularity, identify the key factors influencing car prices, and examine how different manufacturers and market categories impact car prices. The dataset, containing information on over 11,000 car models, was collected and made available by Cooper Union on Kaggle. The data cleaning process involved identifying and addressing missing values, inconsistencies, and errors to ensure accurate analysis.</a:t>
            </a:r>
            <a:endParaRPr lang="en-US" sz="1100" dirty="0"/>
          </a:p>
        </p:txBody>
      </p:sp>
      <p:sp>
        <p:nvSpPr>
          <p:cNvPr id="4" name="TextBox 3">
            <a:extLst>
              <a:ext uri="{FF2B5EF4-FFF2-40B4-BE49-F238E27FC236}">
                <a16:creationId xmlns:a16="http://schemas.microsoft.com/office/drawing/2014/main" id="{0AA380DF-8687-096E-DD00-4FFB190B9088}"/>
              </a:ext>
            </a:extLst>
          </p:cNvPr>
          <p:cNvSpPr txBox="1"/>
          <p:nvPr/>
        </p:nvSpPr>
        <p:spPr>
          <a:xfrm>
            <a:off x="81481" y="3221516"/>
            <a:ext cx="2263366" cy="338554"/>
          </a:xfrm>
          <a:prstGeom prst="rect">
            <a:avLst/>
          </a:prstGeom>
          <a:noFill/>
        </p:spPr>
        <p:txBody>
          <a:bodyPr wrap="square" rtlCol="0">
            <a:spAutoFit/>
          </a:bodyPr>
          <a:lstStyle/>
          <a:p>
            <a:pPr algn="ctr"/>
            <a:r>
              <a:rPr lang="en-US" sz="1600" b="1" dirty="0"/>
              <a:t>APPROACH :</a:t>
            </a:r>
          </a:p>
        </p:txBody>
      </p:sp>
      <p:sp>
        <p:nvSpPr>
          <p:cNvPr id="5" name="TextBox 4">
            <a:extLst>
              <a:ext uri="{FF2B5EF4-FFF2-40B4-BE49-F238E27FC236}">
                <a16:creationId xmlns:a16="http://schemas.microsoft.com/office/drawing/2014/main" id="{7F9312E2-1EA6-98A2-3931-0302E62FFF7A}"/>
              </a:ext>
            </a:extLst>
          </p:cNvPr>
          <p:cNvSpPr txBox="1"/>
          <p:nvPr/>
        </p:nvSpPr>
        <p:spPr>
          <a:xfrm>
            <a:off x="2344847" y="3023880"/>
            <a:ext cx="4309449" cy="1785104"/>
          </a:xfrm>
          <a:prstGeom prst="rect">
            <a:avLst/>
          </a:prstGeom>
          <a:noFill/>
        </p:spPr>
        <p:txBody>
          <a:bodyPr wrap="square" rtlCol="0">
            <a:spAutoFit/>
          </a:bodyPr>
          <a:lstStyle/>
          <a:p>
            <a:pPr algn="just"/>
            <a:r>
              <a:rPr lang="en-US" sz="1100" b="0" i="0" dirty="0">
                <a:solidFill>
                  <a:srgbClr val="D1D5DB"/>
                </a:solidFill>
                <a:effectLst/>
                <a:latin typeface="Söhne"/>
              </a:rPr>
              <a:t>For this project, descriptive statistics, data visualization, regression analysis, and correlation analysis techniques were used. Descriptive statistics helped summarize and understand the distribution of variables, while data visualization techniques, such as pivot tables, combo charts, scatter charts, and bar charts, were employed to visually represent relationships and patterns in the data. Regression analysis was performed to identify the variables with the strongest relationship to car prices. The correlation analysis quantified the strength and direction of the relationship between fuel efficiency and the number of cylinders in a car's engine.</a:t>
            </a:r>
            <a:endParaRPr lang="en-US" sz="1100" dirty="0"/>
          </a:p>
        </p:txBody>
      </p:sp>
      <p:sp>
        <p:nvSpPr>
          <p:cNvPr id="7" name="TextBox 6">
            <a:extLst>
              <a:ext uri="{FF2B5EF4-FFF2-40B4-BE49-F238E27FC236}">
                <a16:creationId xmlns:a16="http://schemas.microsoft.com/office/drawing/2014/main" id="{BA81C91C-26D6-97F3-5443-C5CA8625F0AD}"/>
              </a:ext>
            </a:extLst>
          </p:cNvPr>
          <p:cNvSpPr txBox="1"/>
          <p:nvPr/>
        </p:nvSpPr>
        <p:spPr>
          <a:xfrm>
            <a:off x="81481" y="5143868"/>
            <a:ext cx="2263366" cy="338554"/>
          </a:xfrm>
          <a:prstGeom prst="rect">
            <a:avLst/>
          </a:prstGeom>
          <a:noFill/>
        </p:spPr>
        <p:txBody>
          <a:bodyPr wrap="square" rtlCol="0">
            <a:spAutoFit/>
          </a:bodyPr>
          <a:lstStyle/>
          <a:p>
            <a:pPr algn="ctr"/>
            <a:r>
              <a:rPr lang="en-US" sz="1600" b="1" dirty="0"/>
              <a:t>TECH-STACK USED :</a:t>
            </a:r>
          </a:p>
        </p:txBody>
      </p:sp>
      <p:sp>
        <p:nvSpPr>
          <p:cNvPr id="8" name="TextBox 7">
            <a:extLst>
              <a:ext uri="{FF2B5EF4-FFF2-40B4-BE49-F238E27FC236}">
                <a16:creationId xmlns:a16="http://schemas.microsoft.com/office/drawing/2014/main" id="{FD0B7221-744B-9074-2CAF-AB765BC33C6C}"/>
              </a:ext>
            </a:extLst>
          </p:cNvPr>
          <p:cNvSpPr txBox="1"/>
          <p:nvPr/>
        </p:nvSpPr>
        <p:spPr>
          <a:xfrm>
            <a:off x="2344847" y="5145314"/>
            <a:ext cx="4309449" cy="600164"/>
          </a:xfrm>
          <a:prstGeom prst="rect">
            <a:avLst/>
          </a:prstGeom>
          <a:noFill/>
        </p:spPr>
        <p:txBody>
          <a:bodyPr wrap="square" rtlCol="0">
            <a:spAutoFit/>
          </a:bodyPr>
          <a:lstStyle/>
          <a:p>
            <a:pPr algn="just"/>
            <a:r>
              <a:rPr lang="en-US" sz="1100" b="0" i="0" dirty="0">
                <a:solidFill>
                  <a:srgbClr val="D1D5DB"/>
                </a:solidFill>
                <a:effectLst/>
                <a:latin typeface="Söhne"/>
              </a:rPr>
              <a:t>I used Microsoft Excel as the primary tool for data analysis and dashboard creation due to its versatility and ease of use for data manipulation, analysis, and visualization.</a:t>
            </a:r>
            <a:endParaRPr lang="en-US" sz="1100" dirty="0"/>
          </a:p>
        </p:txBody>
      </p:sp>
    </p:spTree>
    <p:extLst>
      <p:ext uri="{BB962C8B-B14F-4D97-AF65-F5344CB8AC3E}">
        <p14:creationId xmlns:p14="http://schemas.microsoft.com/office/powerpoint/2010/main" val="2966267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B2859E-02EB-09B0-033F-012C5D4DA9A3}"/>
              </a:ext>
            </a:extLst>
          </p:cNvPr>
          <p:cNvSpPr txBox="1"/>
          <p:nvPr/>
        </p:nvSpPr>
        <p:spPr>
          <a:xfrm>
            <a:off x="81481" y="905338"/>
            <a:ext cx="2263366" cy="338554"/>
          </a:xfrm>
          <a:prstGeom prst="rect">
            <a:avLst/>
          </a:prstGeom>
          <a:noFill/>
        </p:spPr>
        <p:txBody>
          <a:bodyPr wrap="square" rtlCol="0">
            <a:spAutoFit/>
          </a:bodyPr>
          <a:lstStyle/>
          <a:p>
            <a:pPr algn="ctr"/>
            <a:r>
              <a:rPr lang="en-US" sz="1600" b="1" dirty="0"/>
              <a:t>INSIGHT :</a:t>
            </a:r>
          </a:p>
        </p:txBody>
      </p:sp>
      <p:sp>
        <p:nvSpPr>
          <p:cNvPr id="3" name="TextBox 2">
            <a:extLst>
              <a:ext uri="{FF2B5EF4-FFF2-40B4-BE49-F238E27FC236}">
                <a16:creationId xmlns:a16="http://schemas.microsoft.com/office/drawing/2014/main" id="{4F7BFD02-EEF7-EA6E-AB32-CD890CB08294}"/>
              </a:ext>
            </a:extLst>
          </p:cNvPr>
          <p:cNvSpPr txBox="1"/>
          <p:nvPr/>
        </p:nvSpPr>
        <p:spPr>
          <a:xfrm>
            <a:off x="2344847" y="905338"/>
            <a:ext cx="4309449" cy="3785652"/>
          </a:xfrm>
          <a:prstGeom prst="rect">
            <a:avLst/>
          </a:prstGeom>
          <a:noFill/>
        </p:spPr>
        <p:txBody>
          <a:bodyPr wrap="square" rtlCol="0">
            <a:spAutoFit/>
          </a:bodyPr>
          <a:lstStyle/>
          <a:p>
            <a:pPr marL="171450" indent="-171450" algn="just">
              <a:buFont typeface="Wingdings" panose="05000000000000000000" pitchFamily="2" charset="2"/>
              <a:buChar char="Ø"/>
            </a:pPr>
            <a:r>
              <a:rPr lang="en-US" sz="1200" b="0" i="0" dirty="0">
                <a:solidFill>
                  <a:srgbClr val="D1D5DB"/>
                </a:solidFill>
                <a:effectLst/>
                <a:latin typeface="Söhne"/>
              </a:rPr>
              <a:t>The popularity of car models varies across different market categories, with some categories having a significantly higher number of models and popularity scores compared to others.</a:t>
            </a:r>
          </a:p>
          <a:p>
            <a:pPr algn="just"/>
            <a:endParaRPr lang="en-US" sz="1200" b="0" i="0" dirty="0">
              <a:solidFill>
                <a:srgbClr val="D1D5DB"/>
              </a:solidFill>
              <a:effectLst/>
              <a:latin typeface="Söhne"/>
            </a:endParaRPr>
          </a:p>
          <a:p>
            <a:pPr marL="171450" indent="-171450" algn="just">
              <a:buFont typeface="Wingdings" panose="05000000000000000000" pitchFamily="2" charset="2"/>
              <a:buChar char="Ø"/>
            </a:pPr>
            <a:r>
              <a:rPr lang="en-US" sz="1200" b="0" i="0" dirty="0">
                <a:solidFill>
                  <a:srgbClr val="D1D5DB"/>
                </a:solidFill>
                <a:effectLst/>
                <a:latin typeface="Söhne"/>
              </a:rPr>
              <a:t>There is a positive relationship between a car's engine power and its price, indicating that higher-powered engines tend to be associated with higher prices.</a:t>
            </a:r>
          </a:p>
          <a:p>
            <a:pPr algn="just"/>
            <a:endParaRPr lang="en-US" sz="1200" b="0" i="0" dirty="0">
              <a:solidFill>
                <a:srgbClr val="D1D5DB"/>
              </a:solidFill>
              <a:effectLst/>
              <a:latin typeface="Söhne"/>
            </a:endParaRPr>
          </a:p>
          <a:p>
            <a:pPr marL="171450" indent="-171450" algn="just">
              <a:buFont typeface="Wingdings" panose="05000000000000000000" pitchFamily="2" charset="2"/>
              <a:buChar char="Ø"/>
            </a:pPr>
            <a:r>
              <a:rPr lang="en-US" sz="1200" b="0" i="0" dirty="0">
                <a:solidFill>
                  <a:srgbClr val="D1D5DB"/>
                </a:solidFill>
                <a:effectLst/>
                <a:latin typeface="Söhne"/>
              </a:rPr>
              <a:t>The variables that have the strongest relationship with a car's price are engine power, market category (luxury or performance), and vehicle size, as indicated by their coefficient values in the regression analysis.</a:t>
            </a:r>
          </a:p>
          <a:p>
            <a:pPr algn="just"/>
            <a:endParaRPr lang="en-US" sz="1200" b="0" i="0" dirty="0">
              <a:solidFill>
                <a:srgbClr val="D1D5DB"/>
              </a:solidFill>
              <a:effectLst/>
              <a:latin typeface="Söhne"/>
            </a:endParaRPr>
          </a:p>
          <a:p>
            <a:pPr marL="171450" indent="-171450" algn="just">
              <a:buFont typeface="Wingdings" panose="05000000000000000000" pitchFamily="2" charset="2"/>
              <a:buChar char="Ø"/>
            </a:pPr>
            <a:r>
              <a:rPr lang="en-US" sz="1200" b="0" i="0" dirty="0">
                <a:solidFill>
                  <a:srgbClr val="D1D5DB"/>
                </a:solidFill>
                <a:effectLst/>
                <a:latin typeface="Söhne"/>
              </a:rPr>
              <a:t>Average car prices vary across different manufacturers, with some brands having significantly higher or lower average prices compared to others.</a:t>
            </a:r>
          </a:p>
          <a:p>
            <a:pPr algn="just"/>
            <a:endParaRPr lang="en-US" sz="1200" b="0" i="0" dirty="0">
              <a:solidFill>
                <a:srgbClr val="D1D5DB"/>
              </a:solidFill>
              <a:effectLst/>
              <a:latin typeface="Söhne"/>
            </a:endParaRPr>
          </a:p>
          <a:p>
            <a:pPr marL="171450" indent="-171450" algn="just">
              <a:buFont typeface="Wingdings" panose="05000000000000000000" pitchFamily="2" charset="2"/>
              <a:buChar char="Ø"/>
            </a:pPr>
            <a:r>
              <a:rPr lang="en-US" sz="1200" b="0" i="0" dirty="0">
                <a:solidFill>
                  <a:srgbClr val="D1D5DB"/>
                </a:solidFill>
                <a:effectLst/>
                <a:latin typeface="Söhne"/>
              </a:rPr>
              <a:t>There is a negative relationship between the number of cylinders in a car's engine and its highway MPG, suggesting that cars with more cylinders tend to have lower fuel efficiency.</a:t>
            </a:r>
          </a:p>
        </p:txBody>
      </p:sp>
      <p:pic>
        <p:nvPicPr>
          <p:cNvPr id="3074" name="Picture 2" descr="Download &quot;Cars&quot; wallpapers for mobile phone, free &quot;Cars&quot; HD pictures">
            <a:extLst>
              <a:ext uri="{FF2B5EF4-FFF2-40B4-BE49-F238E27FC236}">
                <a16:creationId xmlns:a16="http://schemas.microsoft.com/office/drawing/2014/main" id="{9BCD45C0-8468-EDC8-D77C-F77744D629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488" b="2407"/>
          <a:stretch/>
        </p:blipFill>
        <p:spPr bwMode="auto">
          <a:xfrm>
            <a:off x="7016436" y="0"/>
            <a:ext cx="5175564"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4B72BF-4388-D865-22D9-8A2E64179F04}"/>
              </a:ext>
            </a:extLst>
          </p:cNvPr>
          <p:cNvSpPr txBox="1"/>
          <p:nvPr/>
        </p:nvSpPr>
        <p:spPr>
          <a:xfrm>
            <a:off x="81481" y="5349080"/>
            <a:ext cx="2263366" cy="338554"/>
          </a:xfrm>
          <a:prstGeom prst="rect">
            <a:avLst/>
          </a:prstGeom>
          <a:noFill/>
        </p:spPr>
        <p:txBody>
          <a:bodyPr wrap="square" rtlCol="0">
            <a:spAutoFit/>
          </a:bodyPr>
          <a:lstStyle/>
          <a:p>
            <a:pPr algn="ctr"/>
            <a:r>
              <a:rPr lang="en-US" sz="1600" b="1" dirty="0"/>
              <a:t>RESULTS :</a:t>
            </a:r>
          </a:p>
        </p:txBody>
      </p:sp>
    </p:spTree>
    <p:extLst>
      <p:ext uri="{BB962C8B-B14F-4D97-AF65-F5344CB8AC3E}">
        <p14:creationId xmlns:p14="http://schemas.microsoft.com/office/powerpoint/2010/main" val="2799288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141789-326A-E7E1-C8C0-6A9E01EFAF5B}"/>
              </a:ext>
            </a:extLst>
          </p:cNvPr>
          <p:cNvSpPr txBox="1"/>
          <p:nvPr/>
        </p:nvSpPr>
        <p:spPr>
          <a:xfrm>
            <a:off x="0" y="3075057"/>
            <a:ext cx="12192000" cy="707886"/>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CAR FEATURES DATASET </a:t>
            </a:r>
          </a:p>
        </p:txBody>
      </p:sp>
      <p:sp>
        <p:nvSpPr>
          <p:cNvPr id="5" name="TextBox 4">
            <a:extLst>
              <a:ext uri="{FF2B5EF4-FFF2-40B4-BE49-F238E27FC236}">
                <a16:creationId xmlns:a16="http://schemas.microsoft.com/office/drawing/2014/main" id="{4D7C6E48-16CA-1C5E-018E-1C25560B8AD7}"/>
              </a:ext>
            </a:extLst>
          </p:cNvPr>
          <p:cNvSpPr txBox="1"/>
          <p:nvPr/>
        </p:nvSpPr>
        <p:spPr>
          <a:xfrm>
            <a:off x="2453489" y="3856776"/>
            <a:ext cx="7378574" cy="369332"/>
          </a:xfrm>
          <a:prstGeom prst="rect">
            <a:avLst/>
          </a:prstGeom>
          <a:noFill/>
        </p:spPr>
        <p:txBody>
          <a:bodyPr wrap="square" rtlCol="0">
            <a:spAutoFit/>
          </a:bodyPr>
          <a:lstStyle/>
          <a:p>
            <a:pPr algn="ctr"/>
            <a:r>
              <a:rPr lang="en-US" dirty="0"/>
              <a:t>HYPERLINK FOR WORKING EXCEL FILE : </a:t>
            </a:r>
            <a:r>
              <a:rPr lang="en-US" dirty="0">
                <a:solidFill>
                  <a:schemeClr val="accent6">
                    <a:lumMod val="40000"/>
                    <a:lumOff val="60000"/>
                  </a:schemeClr>
                </a:solidFill>
                <a:hlinkClick r:id="rId2">
                  <a:extLst>
                    <a:ext uri="{A12FA001-AC4F-418D-AE19-62706E023703}">
                      <ahyp:hlinkClr xmlns:ahyp="http://schemas.microsoft.com/office/drawing/2018/hyperlinkcolor" val="tx"/>
                    </a:ext>
                  </a:extLst>
                </a:hlinkClick>
              </a:rPr>
              <a:t>Car_data_final</a:t>
            </a:r>
            <a:endParaRPr lang="en-US" dirty="0">
              <a:solidFill>
                <a:schemeClr val="accent6">
                  <a:lumMod val="40000"/>
                  <a:lumOff val="60000"/>
                </a:schemeClr>
              </a:solidFill>
            </a:endParaRPr>
          </a:p>
        </p:txBody>
      </p:sp>
      <p:sp>
        <p:nvSpPr>
          <p:cNvPr id="7" name="TextBox 6">
            <a:extLst>
              <a:ext uri="{FF2B5EF4-FFF2-40B4-BE49-F238E27FC236}">
                <a16:creationId xmlns:a16="http://schemas.microsoft.com/office/drawing/2014/main" id="{B2CFAF17-56AA-7AB3-2AE5-2CD5543FEA14}"/>
              </a:ext>
            </a:extLst>
          </p:cNvPr>
          <p:cNvSpPr txBox="1"/>
          <p:nvPr/>
        </p:nvSpPr>
        <p:spPr>
          <a:xfrm>
            <a:off x="325925" y="5884752"/>
            <a:ext cx="11597489" cy="646331"/>
          </a:xfrm>
          <a:prstGeom prst="rect">
            <a:avLst/>
          </a:prstGeom>
          <a:noFill/>
        </p:spPr>
        <p:txBody>
          <a:bodyPr wrap="square" rtlCol="0">
            <a:spAutoFit/>
          </a:bodyPr>
          <a:lstStyle/>
          <a:p>
            <a:r>
              <a:rPr lang="en-US" sz="1800" b="1" dirty="0">
                <a:latin typeface="Arial" panose="020B0604020202020204" pitchFamily="34" charset="0"/>
                <a:cs typeface="Arial" panose="020B0604020202020204" pitchFamily="34" charset="0"/>
              </a:rPr>
              <a:t>NOTE: All the tasks are shown in this working file and each task is separated into different sheets </a:t>
            </a:r>
          </a:p>
          <a:p>
            <a:endParaRPr lang="en-US" dirty="0"/>
          </a:p>
        </p:txBody>
      </p:sp>
    </p:spTree>
    <p:extLst>
      <p:ext uri="{BB962C8B-B14F-4D97-AF65-F5344CB8AC3E}">
        <p14:creationId xmlns:p14="http://schemas.microsoft.com/office/powerpoint/2010/main" val="3805680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58D7B-BCF2-1CAD-3C84-6312028E68EF}"/>
              </a:ext>
            </a:extLst>
          </p:cNvPr>
          <p:cNvSpPr txBox="1"/>
          <p:nvPr/>
        </p:nvSpPr>
        <p:spPr>
          <a:xfrm>
            <a:off x="93552" y="181069"/>
            <a:ext cx="12004895" cy="1015663"/>
          </a:xfrm>
          <a:prstGeom prst="rect">
            <a:avLst/>
          </a:prstGeom>
          <a:noFill/>
        </p:spPr>
        <p:txBody>
          <a:bodyPr wrap="square" rtlCol="0">
            <a:spAutoFit/>
          </a:bodyPr>
          <a:lstStyle/>
          <a:p>
            <a:pPr rtl="0">
              <a:spcBef>
                <a:spcPts val="0"/>
              </a:spcBef>
              <a:spcAft>
                <a:spcPts val="0"/>
              </a:spcAft>
            </a:pPr>
            <a:r>
              <a:rPr lang="en-US" sz="1200" b="1" i="0" u="none" strike="noStrike" dirty="0">
                <a:effectLst/>
                <a:latin typeface="Arial" panose="020B0604020202020204" pitchFamily="34" charset="0"/>
              </a:rPr>
              <a:t> How does the popularity of a car model vary across different market categories?</a:t>
            </a:r>
          </a:p>
          <a:p>
            <a:pPr rtl="0">
              <a:spcBef>
                <a:spcPts val="0"/>
              </a:spcBef>
              <a:spcAft>
                <a:spcPts val="0"/>
              </a:spcAft>
            </a:pPr>
            <a:endParaRPr lang="en-US" sz="1200" b="0" dirty="0">
              <a:effectLst/>
            </a:endParaRPr>
          </a:p>
          <a:p>
            <a:pPr rtl="0" fontAlgn="base">
              <a:spcBef>
                <a:spcPts val="0"/>
              </a:spcBef>
              <a:spcAft>
                <a:spcPts val="0"/>
              </a:spcAft>
              <a:buFont typeface="Arial" panose="020B0604020202020204" pitchFamily="34" charset="0"/>
              <a:buChar char="•"/>
            </a:pPr>
            <a:r>
              <a:rPr lang="en-US" sz="1200" b="1" i="0" u="none" strike="noStrike" dirty="0">
                <a:effectLst/>
                <a:latin typeface="Arial" panose="020B0604020202020204" pitchFamily="34" charset="0"/>
              </a:rPr>
              <a:t>Task 1.A:</a:t>
            </a:r>
            <a:r>
              <a:rPr lang="en-US" sz="1200" b="0" i="0" u="none" strike="noStrike" dirty="0">
                <a:effectLst/>
                <a:latin typeface="Arial" panose="020B0604020202020204" pitchFamily="34" charset="0"/>
              </a:rPr>
              <a:t> Create a pivot table that shows the number of car models in each market category and their corresponding popularity scores.</a:t>
            </a:r>
          </a:p>
          <a:p>
            <a:pPr rtl="0" fontAlgn="base">
              <a:spcBef>
                <a:spcPts val="0"/>
              </a:spcBef>
              <a:spcAft>
                <a:spcPts val="0"/>
              </a:spcAft>
              <a:buFont typeface="Arial" panose="020B0604020202020204" pitchFamily="34" charset="0"/>
              <a:buChar char="•"/>
            </a:pPr>
            <a:r>
              <a:rPr lang="en-US" sz="1200" b="1" i="0" u="none" strike="noStrike" dirty="0">
                <a:effectLst/>
                <a:latin typeface="Arial" panose="020B0604020202020204" pitchFamily="34" charset="0"/>
              </a:rPr>
              <a:t>Task 1.B: </a:t>
            </a:r>
            <a:r>
              <a:rPr lang="en-US" sz="1200" b="0" i="0" u="none" strike="noStrike" dirty="0">
                <a:effectLst/>
                <a:latin typeface="Arial" panose="020B0604020202020204" pitchFamily="34" charset="0"/>
              </a:rPr>
              <a:t>Create a combo chart that visualizes the relationship between market category and popularity.</a:t>
            </a:r>
            <a:endParaRPr lang="en-US" sz="1200" b="1" i="0" u="none" strike="noStrike" dirty="0">
              <a:effectLst/>
              <a:latin typeface="Arial" panose="020B0604020202020204" pitchFamily="34" charset="0"/>
            </a:endParaRPr>
          </a:p>
          <a:p>
            <a:endParaRPr lang="en-US" sz="1200" dirty="0"/>
          </a:p>
        </p:txBody>
      </p:sp>
      <p:pic>
        <p:nvPicPr>
          <p:cNvPr id="4" name="Picture 3">
            <a:extLst>
              <a:ext uri="{FF2B5EF4-FFF2-40B4-BE49-F238E27FC236}">
                <a16:creationId xmlns:a16="http://schemas.microsoft.com/office/drawing/2014/main" id="{449E0F37-ED6C-B892-1C77-567CEA9E2A21}"/>
              </a:ext>
            </a:extLst>
          </p:cNvPr>
          <p:cNvPicPr>
            <a:picLocks noChangeAspect="1"/>
          </p:cNvPicPr>
          <p:nvPr/>
        </p:nvPicPr>
        <p:blipFill rotWithShape="1">
          <a:blip r:embed="rId2"/>
          <a:srcRect l="1411" t="29439" r="85743" b="9571"/>
          <a:stretch/>
        </p:blipFill>
        <p:spPr>
          <a:xfrm>
            <a:off x="660903" y="1511929"/>
            <a:ext cx="1837853" cy="4908026"/>
          </a:xfrm>
          <a:prstGeom prst="rect">
            <a:avLst/>
          </a:prstGeom>
        </p:spPr>
      </p:pic>
      <p:pic>
        <p:nvPicPr>
          <p:cNvPr id="6" name="Picture 5">
            <a:extLst>
              <a:ext uri="{FF2B5EF4-FFF2-40B4-BE49-F238E27FC236}">
                <a16:creationId xmlns:a16="http://schemas.microsoft.com/office/drawing/2014/main" id="{527B86E1-039A-30D1-20A0-E1206618A574}"/>
              </a:ext>
            </a:extLst>
          </p:cNvPr>
          <p:cNvPicPr>
            <a:picLocks noChangeAspect="1"/>
          </p:cNvPicPr>
          <p:nvPr/>
        </p:nvPicPr>
        <p:blipFill rotWithShape="1">
          <a:blip r:embed="rId2"/>
          <a:srcRect l="22872" t="34588" r="16906" b="14455"/>
          <a:stretch/>
        </p:blipFill>
        <p:spPr>
          <a:xfrm>
            <a:off x="2679826" y="1828799"/>
            <a:ext cx="8990092" cy="4278885"/>
          </a:xfrm>
          <a:prstGeom prst="rect">
            <a:avLst/>
          </a:prstGeom>
        </p:spPr>
      </p:pic>
    </p:spTree>
    <p:extLst>
      <p:ext uri="{BB962C8B-B14F-4D97-AF65-F5344CB8AC3E}">
        <p14:creationId xmlns:p14="http://schemas.microsoft.com/office/powerpoint/2010/main" val="2363866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58D7B-BCF2-1CAD-3C84-6312028E68EF}"/>
              </a:ext>
            </a:extLst>
          </p:cNvPr>
          <p:cNvSpPr txBox="1"/>
          <p:nvPr/>
        </p:nvSpPr>
        <p:spPr>
          <a:xfrm>
            <a:off x="93552" y="181069"/>
            <a:ext cx="12004895" cy="830997"/>
          </a:xfrm>
          <a:prstGeom prst="rect">
            <a:avLst/>
          </a:prstGeom>
          <a:noFill/>
        </p:spPr>
        <p:txBody>
          <a:bodyPr wrap="square" rtlCol="0">
            <a:spAutoFit/>
          </a:bodyPr>
          <a:lstStyle/>
          <a:p>
            <a:pPr rtl="0">
              <a:spcBef>
                <a:spcPts val="0"/>
              </a:spcBef>
              <a:spcAft>
                <a:spcPts val="0"/>
              </a:spcAft>
            </a:pPr>
            <a:r>
              <a:rPr lang="en-US" sz="1200" b="1" i="0" u="none" strike="noStrike" dirty="0">
                <a:effectLst/>
                <a:latin typeface="Arial" panose="020B0604020202020204" pitchFamily="34" charset="0"/>
              </a:rPr>
              <a:t> What is the relationship between a car's engine power and its price?</a:t>
            </a:r>
          </a:p>
          <a:p>
            <a:pPr rtl="0">
              <a:spcBef>
                <a:spcPts val="0"/>
              </a:spcBef>
              <a:spcAft>
                <a:spcPts val="0"/>
              </a:spcAft>
            </a:pPr>
            <a:endParaRPr lang="en-US" sz="1200" b="1" dirty="0">
              <a:effectLst/>
            </a:endParaRPr>
          </a:p>
          <a:p>
            <a:pPr rtl="0" fontAlgn="base">
              <a:spcBef>
                <a:spcPts val="0"/>
              </a:spcBef>
              <a:spcAft>
                <a:spcPts val="0"/>
              </a:spcAft>
              <a:buFont typeface="Arial" panose="020B0604020202020204" pitchFamily="34" charset="0"/>
              <a:buChar char="•"/>
            </a:pPr>
            <a:r>
              <a:rPr lang="en-US" sz="1200" b="1" i="0" u="none" strike="noStrike" dirty="0">
                <a:effectLst/>
                <a:latin typeface="Arial" panose="020B0604020202020204" pitchFamily="34" charset="0"/>
              </a:rPr>
              <a:t>Task 2:</a:t>
            </a:r>
            <a:r>
              <a:rPr lang="en-US" sz="1200" b="0" i="0" u="none" strike="noStrike" dirty="0">
                <a:effectLst/>
                <a:latin typeface="Arial" panose="020B0604020202020204" pitchFamily="34" charset="0"/>
              </a:rPr>
              <a:t>  Create a scatter chart that plots engine power on the x-axis and price on the y-axis. Add a trendline to the chart to visualize the relationship between these variables.</a:t>
            </a:r>
          </a:p>
          <a:p>
            <a:endParaRPr lang="en-US" sz="1200" dirty="0"/>
          </a:p>
        </p:txBody>
      </p:sp>
      <p:pic>
        <p:nvPicPr>
          <p:cNvPr id="5" name="Picture 4">
            <a:extLst>
              <a:ext uri="{FF2B5EF4-FFF2-40B4-BE49-F238E27FC236}">
                <a16:creationId xmlns:a16="http://schemas.microsoft.com/office/drawing/2014/main" id="{15D51A85-E07A-3012-7D1E-F8B96092A760}"/>
              </a:ext>
            </a:extLst>
          </p:cNvPr>
          <p:cNvPicPr>
            <a:picLocks noChangeAspect="1"/>
          </p:cNvPicPr>
          <p:nvPr/>
        </p:nvPicPr>
        <p:blipFill rotWithShape="1">
          <a:blip r:embed="rId2"/>
          <a:srcRect l="27624" t="35511" r="25297" b="18416"/>
          <a:stretch/>
        </p:blipFill>
        <p:spPr>
          <a:xfrm>
            <a:off x="1990253" y="1674891"/>
            <a:ext cx="8211494" cy="4520208"/>
          </a:xfrm>
          <a:prstGeom prst="rect">
            <a:avLst/>
          </a:prstGeom>
        </p:spPr>
      </p:pic>
    </p:spTree>
    <p:extLst>
      <p:ext uri="{BB962C8B-B14F-4D97-AF65-F5344CB8AC3E}">
        <p14:creationId xmlns:p14="http://schemas.microsoft.com/office/powerpoint/2010/main" val="3947168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58D7B-BCF2-1CAD-3C84-6312028E68EF}"/>
              </a:ext>
            </a:extLst>
          </p:cNvPr>
          <p:cNvSpPr txBox="1"/>
          <p:nvPr/>
        </p:nvSpPr>
        <p:spPr>
          <a:xfrm>
            <a:off x="93552" y="181069"/>
            <a:ext cx="12004895" cy="830997"/>
          </a:xfrm>
          <a:prstGeom prst="rect">
            <a:avLst/>
          </a:prstGeom>
          <a:noFill/>
        </p:spPr>
        <p:txBody>
          <a:bodyPr wrap="square" rtlCol="0">
            <a:spAutoFit/>
          </a:bodyPr>
          <a:lstStyle/>
          <a:p>
            <a:pPr rtl="0">
              <a:spcBef>
                <a:spcPts val="0"/>
              </a:spcBef>
              <a:spcAft>
                <a:spcPts val="0"/>
              </a:spcAft>
            </a:pPr>
            <a:r>
              <a:rPr lang="en-US" sz="1200" b="1" i="0" u="none" strike="noStrike" dirty="0">
                <a:effectLst/>
                <a:latin typeface="Arial" panose="020B0604020202020204" pitchFamily="34" charset="0"/>
              </a:rPr>
              <a:t>Which car features are most important in determining a car's price? </a:t>
            </a:r>
          </a:p>
          <a:p>
            <a:pPr rtl="0">
              <a:spcBef>
                <a:spcPts val="0"/>
              </a:spcBef>
              <a:spcAft>
                <a:spcPts val="0"/>
              </a:spcAft>
            </a:pPr>
            <a:endParaRPr lang="en-US" sz="1200" b="1" dirty="0">
              <a:effectLst/>
            </a:endParaRPr>
          </a:p>
          <a:p>
            <a:pPr rtl="0" fontAlgn="base">
              <a:spcBef>
                <a:spcPts val="0"/>
              </a:spcBef>
              <a:spcAft>
                <a:spcPts val="0"/>
              </a:spcAft>
              <a:buFont typeface="Arial" panose="020B0604020202020204" pitchFamily="34" charset="0"/>
              <a:buChar char="•"/>
            </a:pPr>
            <a:r>
              <a:rPr lang="en-US" sz="1200" b="1" i="0" u="none" strike="noStrike" dirty="0">
                <a:effectLst/>
                <a:latin typeface="Arial" panose="020B0604020202020204" pitchFamily="34" charset="0"/>
              </a:rPr>
              <a:t>Task 3:</a:t>
            </a:r>
            <a:r>
              <a:rPr lang="en-US" sz="1200" b="0" i="0" u="none" strike="noStrike" dirty="0">
                <a:effectLst/>
                <a:latin typeface="Arial" panose="020B0604020202020204" pitchFamily="34" charset="0"/>
              </a:rPr>
              <a:t> Use regression analysis to identify the variables that have the strongest relationship with a car's price. Then create a bar chart that shows the coefficient values for each variable to visualize their relative importance.</a:t>
            </a:r>
          </a:p>
        </p:txBody>
      </p:sp>
      <p:pic>
        <p:nvPicPr>
          <p:cNvPr id="4" name="Picture 3">
            <a:extLst>
              <a:ext uri="{FF2B5EF4-FFF2-40B4-BE49-F238E27FC236}">
                <a16:creationId xmlns:a16="http://schemas.microsoft.com/office/drawing/2014/main" id="{ABAB654F-9938-5E90-E4D1-9F06F183DC44}"/>
              </a:ext>
            </a:extLst>
          </p:cNvPr>
          <p:cNvPicPr>
            <a:picLocks noChangeAspect="1"/>
          </p:cNvPicPr>
          <p:nvPr/>
        </p:nvPicPr>
        <p:blipFill rotWithShape="1">
          <a:blip r:embed="rId2"/>
          <a:srcRect l="37723" t="29307" r="16535" b="28845"/>
          <a:stretch/>
        </p:blipFill>
        <p:spPr>
          <a:xfrm>
            <a:off x="211247" y="2464805"/>
            <a:ext cx="5735269" cy="2951430"/>
          </a:xfrm>
          <a:prstGeom prst="rect">
            <a:avLst/>
          </a:prstGeom>
        </p:spPr>
      </p:pic>
      <p:pic>
        <p:nvPicPr>
          <p:cNvPr id="7" name="Picture 6">
            <a:extLst>
              <a:ext uri="{FF2B5EF4-FFF2-40B4-BE49-F238E27FC236}">
                <a16:creationId xmlns:a16="http://schemas.microsoft.com/office/drawing/2014/main" id="{860217F2-93D8-33BC-6FAC-18F5AFC5287C}"/>
              </a:ext>
            </a:extLst>
          </p:cNvPr>
          <p:cNvPicPr>
            <a:picLocks noChangeAspect="1"/>
          </p:cNvPicPr>
          <p:nvPr/>
        </p:nvPicPr>
        <p:blipFill rotWithShape="1">
          <a:blip r:embed="rId3"/>
          <a:srcRect l="42679" t="36435" r="8440" b="20528"/>
          <a:stretch/>
        </p:blipFill>
        <p:spPr>
          <a:xfrm>
            <a:off x="6138869" y="2464805"/>
            <a:ext cx="5841884" cy="2951430"/>
          </a:xfrm>
          <a:prstGeom prst="rect">
            <a:avLst/>
          </a:prstGeom>
        </p:spPr>
      </p:pic>
    </p:spTree>
    <p:extLst>
      <p:ext uri="{BB962C8B-B14F-4D97-AF65-F5344CB8AC3E}">
        <p14:creationId xmlns:p14="http://schemas.microsoft.com/office/powerpoint/2010/main" val="960388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58D7B-BCF2-1CAD-3C84-6312028E68EF}"/>
              </a:ext>
            </a:extLst>
          </p:cNvPr>
          <p:cNvSpPr txBox="1"/>
          <p:nvPr/>
        </p:nvSpPr>
        <p:spPr>
          <a:xfrm>
            <a:off x="93552" y="181069"/>
            <a:ext cx="12004895" cy="830997"/>
          </a:xfrm>
          <a:prstGeom prst="rect">
            <a:avLst/>
          </a:prstGeom>
          <a:noFill/>
        </p:spPr>
        <p:txBody>
          <a:bodyPr wrap="square" rtlCol="0">
            <a:spAutoFit/>
          </a:bodyPr>
          <a:lstStyle/>
          <a:p>
            <a:pPr rtl="0">
              <a:spcBef>
                <a:spcPts val="0"/>
              </a:spcBef>
              <a:spcAft>
                <a:spcPts val="0"/>
              </a:spcAft>
            </a:pPr>
            <a:r>
              <a:rPr lang="en-US" sz="1200" b="1" i="0" u="none" strike="noStrike" dirty="0">
                <a:effectLst/>
                <a:latin typeface="Arial" panose="020B0604020202020204" pitchFamily="34" charset="0"/>
              </a:rPr>
              <a:t>How does the average price of a car vary across different manufacturers?</a:t>
            </a:r>
          </a:p>
          <a:p>
            <a:pPr rtl="0">
              <a:spcBef>
                <a:spcPts val="0"/>
              </a:spcBef>
              <a:spcAft>
                <a:spcPts val="0"/>
              </a:spcAft>
            </a:pPr>
            <a:endParaRPr lang="en-US" sz="1200" b="1" dirty="0">
              <a:effectLst/>
            </a:endParaRPr>
          </a:p>
          <a:p>
            <a:pPr rtl="0" fontAlgn="base">
              <a:spcBef>
                <a:spcPts val="0"/>
              </a:spcBef>
              <a:spcAft>
                <a:spcPts val="0"/>
              </a:spcAft>
              <a:buFont typeface="Arial" panose="020B0604020202020204" pitchFamily="34" charset="0"/>
              <a:buChar char="•"/>
            </a:pPr>
            <a:r>
              <a:rPr lang="en-US" sz="1200" b="1" i="0" u="none" strike="noStrike" dirty="0">
                <a:effectLst/>
                <a:latin typeface="Arial" panose="020B0604020202020204" pitchFamily="34" charset="0"/>
              </a:rPr>
              <a:t>Task 4.A:</a:t>
            </a:r>
            <a:r>
              <a:rPr lang="en-US" sz="1200" b="0" i="0" u="none" strike="noStrike" dirty="0">
                <a:effectLst/>
                <a:latin typeface="Arial" panose="020B0604020202020204" pitchFamily="34" charset="0"/>
              </a:rPr>
              <a:t> Create a pivot table that shows the average price of cars for each manufacturer. </a:t>
            </a:r>
          </a:p>
          <a:p>
            <a:pPr rtl="0" fontAlgn="base">
              <a:spcBef>
                <a:spcPts val="0"/>
              </a:spcBef>
              <a:spcAft>
                <a:spcPts val="0"/>
              </a:spcAft>
              <a:buFont typeface="Arial" panose="020B0604020202020204" pitchFamily="34" charset="0"/>
              <a:buChar char="•"/>
            </a:pPr>
            <a:r>
              <a:rPr lang="en-US" sz="1200" b="1" i="0" u="none" strike="noStrike" dirty="0">
                <a:effectLst/>
                <a:latin typeface="Arial" panose="020B0604020202020204" pitchFamily="34" charset="0"/>
              </a:rPr>
              <a:t>Task 4.B:</a:t>
            </a:r>
            <a:r>
              <a:rPr lang="en-US" sz="1200" b="0" i="0" u="none" strike="noStrike" dirty="0">
                <a:effectLst/>
                <a:latin typeface="Arial" panose="020B0604020202020204" pitchFamily="34" charset="0"/>
              </a:rPr>
              <a:t> Create a bar chart or a horizontal stacked bar chart that visualizes the relationship between manufacturer and average price.</a:t>
            </a:r>
          </a:p>
        </p:txBody>
      </p:sp>
      <p:pic>
        <p:nvPicPr>
          <p:cNvPr id="5" name="Picture 4">
            <a:extLst>
              <a:ext uri="{FF2B5EF4-FFF2-40B4-BE49-F238E27FC236}">
                <a16:creationId xmlns:a16="http://schemas.microsoft.com/office/drawing/2014/main" id="{5677E20E-8FC5-00D4-CA19-0637B2191CEB}"/>
              </a:ext>
            </a:extLst>
          </p:cNvPr>
          <p:cNvPicPr>
            <a:picLocks noChangeAspect="1"/>
          </p:cNvPicPr>
          <p:nvPr/>
        </p:nvPicPr>
        <p:blipFill rotWithShape="1">
          <a:blip r:embed="rId2"/>
          <a:srcRect l="1411" t="29571" r="87080" b="9439"/>
          <a:stretch/>
        </p:blipFill>
        <p:spPr>
          <a:xfrm>
            <a:off x="334978" y="1339913"/>
            <a:ext cx="1910281" cy="5128759"/>
          </a:xfrm>
          <a:prstGeom prst="rect">
            <a:avLst/>
          </a:prstGeom>
        </p:spPr>
      </p:pic>
      <p:pic>
        <p:nvPicPr>
          <p:cNvPr id="8" name="Picture 7">
            <a:extLst>
              <a:ext uri="{FF2B5EF4-FFF2-40B4-BE49-F238E27FC236}">
                <a16:creationId xmlns:a16="http://schemas.microsoft.com/office/drawing/2014/main" id="{1CBDF00F-00CF-4573-A3CB-72DB1F5145FA}"/>
              </a:ext>
            </a:extLst>
          </p:cNvPr>
          <p:cNvPicPr>
            <a:picLocks noChangeAspect="1"/>
          </p:cNvPicPr>
          <p:nvPr/>
        </p:nvPicPr>
        <p:blipFill rotWithShape="1">
          <a:blip r:embed="rId3"/>
          <a:srcRect l="22351" t="28251" r="11634" b="16436"/>
          <a:stretch/>
        </p:blipFill>
        <p:spPr>
          <a:xfrm>
            <a:off x="2571183" y="1783533"/>
            <a:ext cx="9207375" cy="4339584"/>
          </a:xfrm>
          <a:prstGeom prst="rect">
            <a:avLst/>
          </a:prstGeom>
        </p:spPr>
      </p:pic>
    </p:spTree>
    <p:extLst>
      <p:ext uri="{BB962C8B-B14F-4D97-AF65-F5344CB8AC3E}">
        <p14:creationId xmlns:p14="http://schemas.microsoft.com/office/powerpoint/2010/main" val="1154672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58D7B-BCF2-1CAD-3C84-6312028E68EF}"/>
              </a:ext>
            </a:extLst>
          </p:cNvPr>
          <p:cNvSpPr txBox="1"/>
          <p:nvPr/>
        </p:nvSpPr>
        <p:spPr>
          <a:xfrm>
            <a:off x="93552" y="181069"/>
            <a:ext cx="12004895" cy="1015663"/>
          </a:xfrm>
          <a:prstGeom prst="rect">
            <a:avLst/>
          </a:prstGeom>
          <a:noFill/>
        </p:spPr>
        <p:txBody>
          <a:bodyPr wrap="square" rtlCol="0">
            <a:spAutoFit/>
          </a:bodyPr>
          <a:lstStyle/>
          <a:p>
            <a:pPr rtl="0">
              <a:spcBef>
                <a:spcPts val="0"/>
              </a:spcBef>
              <a:spcAft>
                <a:spcPts val="0"/>
              </a:spcAft>
            </a:pPr>
            <a:r>
              <a:rPr lang="en-US" sz="1200" b="1" i="0" u="none" strike="noStrike" dirty="0">
                <a:effectLst/>
                <a:latin typeface="Arial" panose="020B0604020202020204" pitchFamily="34" charset="0"/>
              </a:rPr>
              <a:t>What is the relationship between fuel efficiency and the number of cylinders in a car's engine?</a:t>
            </a:r>
          </a:p>
          <a:p>
            <a:pPr rtl="0">
              <a:spcBef>
                <a:spcPts val="0"/>
              </a:spcBef>
              <a:spcAft>
                <a:spcPts val="0"/>
              </a:spcAft>
            </a:pPr>
            <a:endParaRPr lang="en-US" sz="1200" b="1" dirty="0">
              <a:effectLst/>
            </a:endParaRPr>
          </a:p>
          <a:p>
            <a:pPr rtl="0" fontAlgn="base">
              <a:spcBef>
                <a:spcPts val="0"/>
              </a:spcBef>
              <a:spcAft>
                <a:spcPts val="0"/>
              </a:spcAft>
              <a:buFont typeface="Arial" panose="020B0604020202020204" pitchFamily="34" charset="0"/>
              <a:buChar char="•"/>
            </a:pPr>
            <a:r>
              <a:rPr lang="en-US" sz="1200" b="1" i="0" u="none" strike="noStrike" dirty="0">
                <a:effectLst/>
                <a:latin typeface="Arial" panose="020B0604020202020204" pitchFamily="34" charset="0"/>
              </a:rPr>
              <a:t>Task 5.A:</a:t>
            </a:r>
            <a:r>
              <a:rPr lang="en-US" sz="1200" b="0" i="0" u="none" strike="noStrike" dirty="0">
                <a:effectLst/>
                <a:latin typeface="Arial" panose="020B0604020202020204" pitchFamily="34" charset="0"/>
              </a:rPr>
              <a:t> Create a scatter plot with the number of cylinders on the x-axis and highway MPG on the y-axis. Then create a trendline on the scatter plot to visually estimate the slope of the relationship and assess its significance.</a:t>
            </a:r>
          </a:p>
          <a:p>
            <a:r>
              <a:rPr lang="en-US" sz="1200" b="1" i="0" u="none" strike="noStrike" dirty="0">
                <a:effectLst/>
                <a:latin typeface="Arial" panose="020B0604020202020204" pitchFamily="34" charset="0"/>
              </a:rPr>
              <a:t>Task 5.B: </a:t>
            </a:r>
            <a:r>
              <a:rPr lang="en-US" sz="1200" b="0" i="0" u="none" strike="noStrike" dirty="0">
                <a:effectLst/>
                <a:latin typeface="Arial" panose="020B0604020202020204" pitchFamily="34" charset="0"/>
              </a:rPr>
              <a:t>Calculate the correlation coefficient between the number of cylinders and highway MPG to quantify the strength and direction of the relationship.</a:t>
            </a:r>
          </a:p>
        </p:txBody>
      </p:sp>
      <p:pic>
        <p:nvPicPr>
          <p:cNvPr id="4" name="Picture 3">
            <a:extLst>
              <a:ext uri="{FF2B5EF4-FFF2-40B4-BE49-F238E27FC236}">
                <a16:creationId xmlns:a16="http://schemas.microsoft.com/office/drawing/2014/main" id="{1AE79263-E1E8-A76D-6DFB-D101EFD83ACA}"/>
              </a:ext>
            </a:extLst>
          </p:cNvPr>
          <p:cNvPicPr>
            <a:picLocks noChangeAspect="1"/>
          </p:cNvPicPr>
          <p:nvPr/>
        </p:nvPicPr>
        <p:blipFill rotWithShape="1">
          <a:blip r:embed="rId2"/>
          <a:srcRect l="31857" t="38284" r="21584" b="23168"/>
          <a:stretch/>
        </p:blipFill>
        <p:spPr>
          <a:xfrm>
            <a:off x="1886138" y="1672625"/>
            <a:ext cx="8419723" cy="3921149"/>
          </a:xfrm>
          <a:prstGeom prst="rect">
            <a:avLst/>
          </a:prstGeom>
        </p:spPr>
      </p:pic>
      <p:pic>
        <p:nvPicPr>
          <p:cNvPr id="7" name="Picture 6">
            <a:extLst>
              <a:ext uri="{FF2B5EF4-FFF2-40B4-BE49-F238E27FC236}">
                <a16:creationId xmlns:a16="http://schemas.microsoft.com/office/drawing/2014/main" id="{C01A8A40-6237-1FAB-1A35-2E211C6AEEA0}"/>
              </a:ext>
            </a:extLst>
          </p:cNvPr>
          <p:cNvPicPr>
            <a:picLocks noChangeAspect="1"/>
          </p:cNvPicPr>
          <p:nvPr/>
        </p:nvPicPr>
        <p:blipFill rotWithShape="1">
          <a:blip r:embed="rId2"/>
          <a:srcRect l="23465" t="27591" r="62443" b="70502"/>
          <a:stretch/>
        </p:blipFill>
        <p:spPr>
          <a:xfrm>
            <a:off x="2353901" y="6065821"/>
            <a:ext cx="3241142" cy="235390"/>
          </a:xfrm>
          <a:prstGeom prst="rect">
            <a:avLst/>
          </a:prstGeom>
        </p:spPr>
      </p:pic>
      <p:pic>
        <p:nvPicPr>
          <p:cNvPr id="12" name="Picture 11">
            <a:extLst>
              <a:ext uri="{FF2B5EF4-FFF2-40B4-BE49-F238E27FC236}">
                <a16:creationId xmlns:a16="http://schemas.microsoft.com/office/drawing/2014/main" id="{B2AC3F5D-B0AF-323B-9A98-B7E739D1AB83}"/>
              </a:ext>
            </a:extLst>
          </p:cNvPr>
          <p:cNvPicPr>
            <a:picLocks noChangeAspect="1"/>
          </p:cNvPicPr>
          <p:nvPr/>
        </p:nvPicPr>
        <p:blipFill rotWithShape="1">
          <a:blip r:embed="rId3"/>
          <a:srcRect l="6608" t="17450" r="69258" b="80198"/>
          <a:stretch/>
        </p:blipFill>
        <p:spPr>
          <a:xfrm>
            <a:off x="6491334" y="6061205"/>
            <a:ext cx="3609317" cy="240006"/>
          </a:xfrm>
          <a:prstGeom prst="rect">
            <a:avLst/>
          </a:prstGeom>
        </p:spPr>
      </p:pic>
    </p:spTree>
    <p:extLst>
      <p:ext uri="{BB962C8B-B14F-4D97-AF65-F5344CB8AC3E}">
        <p14:creationId xmlns:p14="http://schemas.microsoft.com/office/powerpoint/2010/main" val="3221235233"/>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4551"/>
      </a:dk2>
      <a:lt2>
        <a:srgbClr val="F2ACD2"/>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3016C5A4-E631-4977-A608-ACFB4755262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511104B84C6944A2E56CE4624956CD" ma:contentTypeVersion="13" ma:contentTypeDescription="Create a new document." ma:contentTypeScope="" ma:versionID="d90b5b3bb5e3a141337402cf5b55cdb7">
  <xsd:schema xmlns:xsd="http://www.w3.org/2001/XMLSchema" xmlns:xs="http://www.w3.org/2001/XMLSchema" xmlns:p="http://schemas.microsoft.com/office/2006/metadata/properties" xmlns:ns3="536ce60d-6fe9-4f7f-9009-7f92f67714cc" xmlns:ns4="50a3b8d5-8846-4fc8-8f4a-126fd52b16e5" targetNamespace="http://schemas.microsoft.com/office/2006/metadata/properties" ma:root="true" ma:fieldsID="1a5f4e573355b6e0462db1fffdaf759e" ns3:_="" ns4:_="">
    <xsd:import namespace="536ce60d-6fe9-4f7f-9009-7f92f67714cc"/>
    <xsd:import namespace="50a3b8d5-8846-4fc8-8f4a-126fd52b16e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4:SharedWithUsers" minOccurs="0"/>
                <xsd:element ref="ns4:SharedWithDetails" minOccurs="0"/>
                <xsd:element ref="ns4:SharingHintHash"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6ce60d-6fe9-4f7f-9009-7f92f67714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Location" ma:index="15"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0a3b8d5-8846-4fc8-8f4a-126fd52b16e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36ce60d-6fe9-4f7f-9009-7f92f67714cc" xsi:nil="true"/>
  </documentManagement>
</p:properties>
</file>

<file path=customXml/itemProps1.xml><?xml version="1.0" encoding="utf-8"?>
<ds:datastoreItem xmlns:ds="http://schemas.openxmlformats.org/officeDocument/2006/customXml" ds:itemID="{4E0AEC38-ECB9-4117-8EB3-502E52C7D7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6ce60d-6fe9-4f7f-9009-7f92f67714cc"/>
    <ds:schemaRef ds:uri="50a3b8d5-8846-4fc8-8f4a-126fd52b16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CCDC455-F988-4727-9107-A5447CA7554F}">
  <ds:schemaRefs>
    <ds:schemaRef ds:uri="http://schemas.microsoft.com/sharepoint/v3/contenttype/forms"/>
  </ds:schemaRefs>
</ds:datastoreItem>
</file>

<file path=customXml/itemProps3.xml><?xml version="1.0" encoding="utf-8"?>
<ds:datastoreItem xmlns:ds="http://schemas.openxmlformats.org/officeDocument/2006/customXml" ds:itemID="{F6504B79-056E-4168-97FB-DB244A267092}">
  <ds:schemaRefs>
    <ds:schemaRef ds:uri="50a3b8d5-8846-4fc8-8f4a-126fd52b16e5"/>
    <ds:schemaRef ds:uri="http://schemas.microsoft.com/office/2006/documentManagement/types"/>
    <ds:schemaRef ds:uri="http://www.w3.org/XML/1998/namespace"/>
    <ds:schemaRef ds:uri="http://purl.org/dc/elements/1.1/"/>
    <ds:schemaRef ds:uri="http://schemas.microsoft.com/office/infopath/2007/PartnerControls"/>
    <ds:schemaRef ds:uri="http://purl.org/dc/terms/"/>
    <ds:schemaRef ds:uri="http://schemas.openxmlformats.org/package/2006/metadata/core-properties"/>
    <ds:schemaRef ds:uri="536ce60d-6fe9-4f7f-9009-7f92f67714cc"/>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Depth</Template>
  <TotalTime>122</TotalTime>
  <Words>1074</Words>
  <Application>Microsoft Office PowerPoint</Application>
  <PresentationFormat>Widescreen</PresentationFormat>
  <Paragraphs>57</Paragraphs>
  <Slides>15</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Links</vt:lpstr>
      </vt:variant>
      <vt:variant>
        <vt:i4>5</vt:i4>
      </vt:variant>
      <vt:variant>
        <vt:lpstr>Slide Titles</vt:lpstr>
      </vt:variant>
      <vt:variant>
        <vt:i4>15</vt:i4>
      </vt:variant>
    </vt:vector>
  </HeadingPairs>
  <TitlesOfParts>
    <vt:vector size="26" baseType="lpstr">
      <vt:lpstr>Arial</vt:lpstr>
      <vt:lpstr>Arial Black</vt:lpstr>
      <vt:lpstr>Corbel</vt:lpstr>
      <vt:lpstr>Söhne</vt:lpstr>
      <vt:lpstr>Wingdings</vt:lpstr>
      <vt:lpstr>Depth</vt:lpstr>
      <vt:lpstr>D:\OneDrive - FuteLarron\Desktop\Car_data final.xlsx!Final Dashboard![Car_data final.xlsx]Final Dashboard Chart 3</vt:lpstr>
      <vt:lpstr>D:\OneDrive - FuteLarron\Desktop\Car_data final.xlsx!Final Dashboard![Car_data final.xlsx]Final Dashboard Chart 5</vt:lpstr>
      <vt:lpstr>D:\OneDrive - FuteLarron\Desktop\Car_data final.xlsx!Final Dashboard![Car_data final.xlsx]Final Dashboard Chart 8</vt:lpstr>
      <vt:lpstr>D:\OneDrive - FuteLarron\Desktop\Car_data final.xlsx!Final Dashboard![Car_data final.xlsx]Final Dashboard Chart 6</vt:lpstr>
      <vt:lpstr>D:\OneDrive - FuteLarron\Desktop\Car_data final.xlsx!Final Dashboard![Car_data final.xlsx]Final Dashboard Chart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digidrive 1</dc:creator>
  <cp:lastModifiedBy>digidrive 1</cp:lastModifiedBy>
  <cp:revision>1</cp:revision>
  <dcterms:created xsi:type="dcterms:W3CDTF">2023-06-23T13:59:42Z</dcterms:created>
  <dcterms:modified xsi:type="dcterms:W3CDTF">2023-06-23T16:02:11Z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0x0101000D511104B84C6944A2E56CE4624956CD</vt:lpwstr>
  </property>
</Properties>
</file>